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57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80" r:id="rId17"/>
    <p:sldId id="275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278" r:id="rId28"/>
    <p:sldId id="281" r:id="rId29"/>
    <p:sldId id="282" r:id="rId30"/>
    <p:sldId id="283" r:id="rId31"/>
    <p:sldId id="284" r:id="rId32"/>
    <p:sldId id="285" r:id="rId33"/>
    <p:sldId id="286" r:id="rId34"/>
    <p:sldId id="288" r:id="rId35"/>
    <p:sldId id="289" r:id="rId36"/>
    <p:sldId id="290" r:id="rId37"/>
    <p:sldId id="297" r:id="rId38"/>
    <p:sldId id="291" r:id="rId39"/>
    <p:sldId id="296" r:id="rId40"/>
    <p:sldId id="292" r:id="rId41"/>
    <p:sldId id="293" r:id="rId42"/>
    <p:sldId id="294" r:id="rId43"/>
    <p:sldId id="295" r:id="rId44"/>
    <p:sldId id="298" r:id="rId45"/>
    <p:sldId id="276" r:id="rId46"/>
    <p:sldId id="277" r:id="rId47"/>
    <p:sldId id="308" r:id="rId48"/>
    <p:sldId id="309" r:id="rId49"/>
    <p:sldId id="31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3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3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1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7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EF13-E8D7-493C-8238-C3180AF5B18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CF83-8DB6-4DF1-80CC-C0A31A0F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9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alisto MT" panose="02040603050505030304" pitchFamily="18" charset="0"/>
              </a:rPr>
              <a:t>Data Structure                in                                 C++ Language</a:t>
            </a:r>
            <a:endParaRPr lang="en-US" sz="5400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676400"/>
          </a:xfrm>
        </p:spPr>
        <p:txBody>
          <a:bodyPr/>
          <a:lstStyle/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Lecturer:- </a:t>
            </a:r>
            <a:r>
              <a:rPr lang="en-US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Samer</a:t>
            </a: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Al-</a:t>
            </a:r>
            <a:r>
              <a:rPr lang="en-US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khazraji</a:t>
            </a:r>
            <a:endParaRPr lang="en-US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Reference:- Any C++ text Book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6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u="sng" dirty="0" smtClean="0"/>
              <a:t>5- Relational operators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dirty="0"/>
              <a:t>C++ has six relational operators:  ==, !=, &gt;, &lt;, &gt;=, &lt;=.</a:t>
            </a:r>
          </a:p>
          <a:p>
            <a:r>
              <a:rPr lang="en-US" dirty="0"/>
              <a:t>== returns true if both the left side and right side are equal</a:t>
            </a:r>
          </a:p>
          <a:p>
            <a:r>
              <a:rPr lang="en-US" dirty="0"/>
              <a:t>!= returns true if </a:t>
            </a:r>
            <a:r>
              <a:rPr lang="en-US" dirty="0" smtClean="0"/>
              <a:t>the left </a:t>
            </a:r>
            <a:r>
              <a:rPr lang="en-US" dirty="0"/>
              <a:t>side is not equal to the right side of operator.</a:t>
            </a:r>
          </a:p>
          <a:p>
            <a:r>
              <a:rPr lang="en-US" dirty="0"/>
              <a:t>&gt; returns true if the left side is greater than right.</a:t>
            </a:r>
          </a:p>
          <a:p>
            <a:r>
              <a:rPr lang="en-US" dirty="0"/>
              <a:t>&lt; returns true if the left side is less than the right side.</a:t>
            </a:r>
          </a:p>
          <a:p>
            <a:r>
              <a:rPr lang="en-US" dirty="0"/>
              <a:t>&gt;= returns true if the left side is greater than or equal to the right side.</a:t>
            </a:r>
          </a:p>
          <a:p>
            <a:r>
              <a:rPr lang="en-US" dirty="0"/>
              <a:t>&lt;= returns true if the left side is less than or equal to the right 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1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u="sng" dirty="0" smtClean="0"/>
              <a:t>6- Bitwise </a:t>
            </a:r>
            <a:r>
              <a:rPr lang="en-US" sz="5100" u="sng" dirty="0"/>
              <a:t>Operators</a:t>
            </a:r>
            <a:endParaRPr lang="en-US" sz="5100" b="1" dirty="0"/>
          </a:p>
          <a:p>
            <a:r>
              <a:rPr lang="en-US" dirty="0"/>
              <a:t>Bitwise operators in C++ are six: &amp;, |, ^, ~, &lt;&lt;, </a:t>
            </a:r>
            <a:r>
              <a:rPr lang="en-US" dirty="0" smtClean="0"/>
              <a:t>&gt;&gt;</a:t>
            </a:r>
          </a:p>
          <a:p>
            <a:pPr marL="0" indent="0">
              <a:buNone/>
            </a:pPr>
            <a:r>
              <a:rPr lang="en-US" dirty="0" smtClean="0"/>
              <a:t>For example:-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Let </a:t>
            </a:r>
            <a:r>
              <a:rPr lang="en-US" b="1" dirty="0" smtClean="0"/>
              <a:t>N1 </a:t>
            </a:r>
            <a:r>
              <a:rPr lang="en-US" dirty="0" smtClean="0"/>
              <a:t>and </a:t>
            </a:r>
            <a:r>
              <a:rPr lang="en-US" b="1" dirty="0" smtClean="0"/>
              <a:t>N2</a:t>
            </a:r>
            <a:r>
              <a:rPr lang="en-US" dirty="0" smtClean="0"/>
              <a:t> two </a:t>
            </a:r>
            <a:r>
              <a:rPr lang="en-US" dirty="0" err="1" smtClean="0"/>
              <a:t>vriavbles</a:t>
            </a:r>
            <a:r>
              <a:rPr lang="en-US" dirty="0" smtClean="0"/>
              <a:t> </a:t>
            </a:r>
          </a:p>
          <a:p>
            <a:endParaRPr lang="en-US" sz="1600" dirty="0"/>
          </a:p>
          <a:p>
            <a:r>
              <a:rPr lang="en-US" b="1" dirty="0"/>
              <a:t>N1 &amp; N2</a:t>
            </a:r>
            <a:r>
              <a:rPr lang="en-US" dirty="0"/>
              <a:t>, it is comparison operation between two corresponding bits of N1 and N2 and produces 1 if both bits are equal, </a:t>
            </a:r>
            <a:r>
              <a:rPr lang="en-US" dirty="0" smtClean="0"/>
              <a:t>otherwise, </a:t>
            </a:r>
            <a:r>
              <a:rPr lang="en-US" dirty="0"/>
              <a:t>it returns 0</a:t>
            </a:r>
            <a:r>
              <a:rPr lang="en-US" dirty="0" smtClean="0"/>
              <a:t>.</a:t>
            </a:r>
            <a:endParaRPr lang="en-US" dirty="0"/>
          </a:p>
          <a:p>
            <a:endParaRPr lang="en-US" sz="1900" b="1" dirty="0" smtClean="0"/>
          </a:p>
          <a:p>
            <a:r>
              <a:rPr lang="en-US" b="1" dirty="0" smtClean="0"/>
              <a:t>N1 </a:t>
            </a:r>
            <a:r>
              <a:rPr lang="en-US" b="1" dirty="0"/>
              <a:t>| N2</a:t>
            </a:r>
            <a:r>
              <a:rPr lang="en-US" dirty="0"/>
              <a:t>, it is comparison operation between two corresponding bits of N1 and N2 and produces 1 if either bit is 1, </a:t>
            </a:r>
            <a:r>
              <a:rPr lang="en-US" dirty="0" smtClean="0"/>
              <a:t>otherwise, </a:t>
            </a:r>
            <a:r>
              <a:rPr lang="en-US" dirty="0"/>
              <a:t>it returns 0</a:t>
            </a:r>
            <a:r>
              <a:rPr lang="en-US" dirty="0" smtClean="0"/>
              <a:t>.</a:t>
            </a:r>
            <a:endParaRPr lang="en-US" dirty="0"/>
          </a:p>
          <a:p>
            <a:endParaRPr lang="en-US" sz="1600" b="1" dirty="0" smtClean="0"/>
          </a:p>
          <a:p>
            <a:r>
              <a:rPr lang="en-US" b="1" dirty="0" smtClean="0"/>
              <a:t>N1 </a:t>
            </a:r>
            <a:r>
              <a:rPr lang="en-US" b="1" dirty="0"/>
              <a:t>^ N2</a:t>
            </a:r>
            <a:r>
              <a:rPr lang="en-US" dirty="0"/>
              <a:t>, it is comparison operation between two corresponding bits of N1 and N2 and produces 1 if they are not equal, </a:t>
            </a:r>
            <a:r>
              <a:rPr lang="en-US" dirty="0" smtClean="0"/>
              <a:t>otherwise, </a:t>
            </a:r>
            <a:r>
              <a:rPr lang="en-US" dirty="0"/>
              <a:t>it returns 0</a:t>
            </a:r>
            <a:r>
              <a:rPr lang="en-US" dirty="0" smtClean="0"/>
              <a:t>.</a:t>
            </a:r>
            <a:endParaRPr lang="en-US" dirty="0"/>
          </a:p>
          <a:p>
            <a:endParaRPr lang="en-US" sz="1900" b="1" dirty="0" smtClean="0"/>
          </a:p>
          <a:p>
            <a:r>
              <a:rPr lang="en-US" b="1" dirty="0" smtClean="0"/>
              <a:t>~</a:t>
            </a:r>
            <a:r>
              <a:rPr lang="en-US" b="1" dirty="0"/>
              <a:t>N1</a:t>
            </a:r>
            <a:r>
              <a:rPr lang="en-US" dirty="0"/>
              <a:t>, the operator ~ changes the bit from 0 to 1 and vice versa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sz="1800" b="1" dirty="0" smtClean="0"/>
          </a:p>
          <a:p>
            <a:r>
              <a:rPr lang="en-US" b="1" dirty="0" smtClean="0"/>
              <a:t>N1 </a:t>
            </a:r>
            <a:r>
              <a:rPr lang="en-US" b="1" dirty="0"/>
              <a:t>&lt;&lt; 2</a:t>
            </a:r>
            <a:r>
              <a:rPr lang="en-US" dirty="0"/>
              <a:t>, the left shift operator &lt;&lt; moves the bits of N1 by 2 to the left and ignores the far left bit, and assigns the rightmost bit </a:t>
            </a:r>
            <a:r>
              <a:rPr lang="en-US" dirty="0" smtClean="0"/>
              <a:t>value </a:t>
            </a:r>
            <a:r>
              <a:rPr lang="en-US" dirty="0"/>
              <a:t>of 0</a:t>
            </a:r>
            <a:r>
              <a:rPr lang="en-US" dirty="0" smtClean="0"/>
              <a:t>.</a:t>
            </a:r>
            <a:endParaRPr lang="en-US" dirty="0"/>
          </a:p>
          <a:p>
            <a:endParaRPr lang="en-US" sz="1600" b="1" dirty="0" smtClean="0"/>
          </a:p>
          <a:p>
            <a:r>
              <a:rPr lang="en-US" b="1" dirty="0" smtClean="0"/>
              <a:t>N1 </a:t>
            </a:r>
            <a:r>
              <a:rPr lang="en-US" b="1" dirty="0"/>
              <a:t>&gt;&gt; 2</a:t>
            </a:r>
            <a:r>
              <a:rPr lang="en-US" dirty="0"/>
              <a:t>, the right shift operator &gt;&gt; moves the bits of N1 to the right and ignores the far right bit, and assigns the leftmost bit </a:t>
            </a:r>
            <a:r>
              <a:rPr lang="en-US" dirty="0" smtClean="0"/>
              <a:t>value </a:t>
            </a:r>
            <a:r>
              <a:rPr lang="en-US" dirty="0"/>
              <a:t>of 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9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7- Ternary </a:t>
            </a:r>
            <a:r>
              <a:rPr lang="en-US" u="sng" dirty="0"/>
              <a:t>Operator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This operator </a:t>
            </a:r>
            <a:r>
              <a:rPr lang="en-US" dirty="0" smtClean="0"/>
              <a:t>assigns </a:t>
            </a:r>
            <a:r>
              <a:rPr lang="en-US" dirty="0"/>
              <a:t>the value based on the evaluation of </a:t>
            </a:r>
            <a:r>
              <a:rPr lang="en-US" dirty="0" smtClean="0"/>
              <a:t>a Boolean </a:t>
            </a:r>
            <a:r>
              <a:rPr lang="en-US" dirty="0"/>
              <a:t>expression. </a:t>
            </a:r>
          </a:p>
          <a:p>
            <a:pPr marL="0" indent="0">
              <a:buNone/>
            </a:pPr>
            <a:r>
              <a:rPr lang="en-US" dirty="0" smtClean="0"/>
              <a:t>For example:-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variable </a:t>
            </a:r>
            <a:r>
              <a:rPr lang="en-US" dirty="0"/>
              <a:t>N1 = (expression)  ? value1 : </a:t>
            </a:r>
            <a:r>
              <a:rPr lang="en-US" dirty="0" smtClean="0"/>
              <a:t>value2</a:t>
            </a:r>
          </a:p>
          <a:p>
            <a:endParaRPr lang="en-US" sz="1200" dirty="0"/>
          </a:p>
          <a:p>
            <a:r>
              <a:rPr lang="en-US" dirty="0" smtClean="0"/>
              <a:t>It means; </a:t>
            </a:r>
            <a:r>
              <a:rPr lang="en-US" dirty="0"/>
              <a:t>N1 = value1 else N1 = value2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4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u="sng" dirty="0"/>
              <a:t>8) Operator Precedence in C++</a:t>
            </a:r>
            <a:endParaRPr lang="en-US" sz="11200" b="1" dirty="0"/>
          </a:p>
          <a:p>
            <a:pPr marL="0" indent="0">
              <a:buNone/>
            </a:pPr>
            <a:r>
              <a:rPr lang="en-US" sz="8000" dirty="0" smtClean="0"/>
              <a:t>It defines which operator should be processed first if the expression has more than one operator.  The operator of </a:t>
            </a:r>
            <a:r>
              <a:rPr lang="en-US" sz="8000" dirty="0" smtClean="0"/>
              <a:t>higher </a:t>
            </a:r>
            <a:r>
              <a:rPr lang="en-US" sz="8000" dirty="0" smtClean="0"/>
              <a:t>precedence will at the top and the lower precedence will be at the bottom.</a:t>
            </a:r>
            <a:endParaRPr lang="en-US" sz="8000" b="1" dirty="0" smtClean="0"/>
          </a:p>
          <a:p>
            <a:endParaRPr lang="en-US" sz="8000" b="1" dirty="0" smtClean="0"/>
          </a:p>
          <a:p>
            <a:r>
              <a:rPr lang="en-US" sz="8000" b="1" dirty="0" smtClean="0"/>
              <a:t>Unary Operators</a:t>
            </a:r>
            <a:r>
              <a:rPr lang="en-US" sz="8000" dirty="0"/>
              <a:t> </a:t>
            </a:r>
            <a:r>
              <a:rPr lang="en-US" sz="8000" dirty="0" smtClean="0"/>
              <a:t>  ++    – –     !       ~</a:t>
            </a:r>
          </a:p>
          <a:p>
            <a:endParaRPr lang="en-US" sz="5600" b="1" dirty="0" smtClean="0"/>
          </a:p>
          <a:p>
            <a:r>
              <a:rPr lang="en-US" sz="8000" b="1" dirty="0" smtClean="0"/>
              <a:t>Multiplicative</a:t>
            </a:r>
            <a:r>
              <a:rPr lang="en-US" sz="8000" dirty="0" smtClean="0"/>
              <a:t>          *     /       %</a:t>
            </a:r>
          </a:p>
          <a:p>
            <a:endParaRPr lang="en-US" sz="5600" b="1" dirty="0" smtClean="0"/>
          </a:p>
          <a:p>
            <a:r>
              <a:rPr lang="en-US" sz="8000" b="1" dirty="0" smtClean="0"/>
              <a:t>Additive</a:t>
            </a:r>
            <a:r>
              <a:rPr lang="en-US" sz="8000" dirty="0" smtClean="0"/>
              <a:t>                    +     –</a:t>
            </a:r>
          </a:p>
          <a:p>
            <a:endParaRPr lang="en-US" sz="5600" b="1" dirty="0" smtClean="0"/>
          </a:p>
          <a:p>
            <a:r>
              <a:rPr lang="en-US" sz="8000" b="1" dirty="0" smtClean="0"/>
              <a:t>Shift</a:t>
            </a:r>
            <a:r>
              <a:rPr lang="en-US" sz="8000" dirty="0" smtClean="0"/>
              <a:t>                          &lt;&lt;    &gt;&gt;</a:t>
            </a:r>
          </a:p>
          <a:p>
            <a:endParaRPr lang="en-US" sz="5600" b="1" dirty="0" smtClean="0"/>
          </a:p>
          <a:p>
            <a:r>
              <a:rPr lang="en-US" sz="8000" b="1" dirty="0" smtClean="0"/>
              <a:t>Relational</a:t>
            </a:r>
            <a:r>
              <a:rPr lang="en-US" sz="8000" dirty="0" smtClean="0"/>
              <a:t>                 &gt;     &gt;=   &lt;    &lt;=</a:t>
            </a:r>
          </a:p>
          <a:p>
            <a:endParaRPr lang="en-US" sz="5600" b="1" dirty="0" smtClean="0"/>
          </a:p>
          <a:p>
            <a:r>
              <a:rPr lang="en-US" sz="8000" b="1" dirty="0" smtClean="0"/>
              <a:t>Equality</a:t>
            </a:r>
            <a:r>
              <a:rPr lang="en-US" sz="8000" dirty="0" smtClean="0"/>
              <a:t>                    ==     !=</a:t>
            </a:r>
          </a:p>
          <a:p>
            <a:endParaRPr lang="en-US" sz="5600" b="1" dirty="0" smtClean="0"/>
          </a:p>
          <a:p>
            <a:r>
              <a:rPr lang="en-US" sz="8000" b="1" dirty="0" smtClean="0"/>
              <a:t>Assignment</a:t>
            </a:r>
            <a:r>
              <a:rPr lang="en-US" sz="8000" dirty="0" smtClean="0"/>
              <a:t>               =      +=   -=  *=   /=    %=  &gt;    &gt;=    &lt;    &lt;=   &amp;=    ^=   |=</a:t>
            </a:r>
          </a:p>
          <a:p>
            <a:pPr marL="0" indent="0">
              <a:buNone/>
            </a:pPr>
            <a:r>
              <a:rPr lang="en-US" sz="5600" dirty="0"/>
              <a:t/>
            </a:r>
            <a:br>
              <a:rPr lang="en-US" sz="5600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24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Mathematical standard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double </a:t>
            </a:r>
            <a:r>
              <a:rPr lang="en-US" dirty="0"/>
              <a:t>sin (double);		// Sine</a:t>
            </a:r>
          </a:p>
          <a:p>
            <a:r>
              <a:rPr lang="en-US" dirty="0"/>
              <a:t>double cos (double);		// Cosine</a:t>
            </a:r>
          </a:p>
          <a:p>
            <a:r>
              <a:rPr lang="en-US" dirty="0"/>
              <a:t>double tan (double);		// Tangent</a:t>
            </a:r>
          </a:p>
          <a:p>
            <a:r>
              <a:rPr lang="en-US" dirty="0"/>
              <a:t>double </a:t>
            </a:r>
            <a:r>
              <a:rPr lang="en-US" dirty="0" err="1"/>
              <a:t>atan</a:t>
            </a:r>
            <a:r>
              <a:rPr lang="en-US" dirty="0"/>
              <a:t> (double);		// Arc tangent</a:t>
            </a:r>
          </a:p>
          <a:p>
            <a:r>
              <a:rPr lang="en-US" dirty="0"/>
              <a:t>double </a:t>
            </a:r>
            <a:r>
              <a:rPr lang="en-US" dirty="0" err="1"/>
              <a:t>cosh</a:t>
            </a:r>
            <a:r>
              <a:rPr lang="en-US" dirty="0"/>
              <a:t> (double);		// Hyperbolic Cosine</a:t>
            </a:r>
          </a:p>
          <a:p>
            <a:r>
              <a:rPr lang="en-US" dirty="0"/>
              <a:t>double </a:t>
            </a:r>
            <a:r>
              <a:rPr lang="en-US" dirty="0" err="1"/>
              <a:t>sqrt</a:t>
            </a:r>
            <a:r>
              <a:rPr lang="en-US" dirty="0"/>
              <a:t> (double);		// Square Root</a:t>
            </a:r>
          </a:p>
          <a:p>
            <a:r>
              <a:rPr lang="en-US" dirty="0"/>
              <a:t>double pow (double, double);	// Power</a:t>
            </a:r>
          </a:p>
          <a:p>
            <a:r>
              <a:rPr lang="en-US" dirty="0"/>
              <a:t>double </a:t>
            </a:r>
            <a:r>
              <a:rPr lang="en-US" dirty="0" err="1"/>
              <a:t>exp</a:t>
            </a:r>
            <a:r>
              <a:rPr lang="en-US" dirty="0"/>
              <a:t> (double);		// Exponential Function</a:t>
            </a:r>
          </a:p>
          <a:p>
            <a:r>
              <a:rPr lang="en-US" dirty="0"/>
              <a:t>double log (double);		// Natural Logarithm</a:t>
            </a:r>
          </a:p>
          <a:p>
            <a:r>
              <a:rPr lang="en-US" dirty="0"/>
              <a:t>double log10 (double);		// Base-ten Logarithm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99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Types of variables based  </a:t>
            </a:r>
            <a:r>
              <a:rPr lang="en-US" dirty="0" smtClean="0">
                <a:latin typeface="Calisto MT" panose="02040603050505030304" pitchFamily="18" charset="0"/>
              </a:rPr>
              <a:t>          on </a:t>
            </a:r>
            <a:r>
              <a:rPr lang="en-US" dirty="0">
                <a:latin typeface="Calisto MT" panose="02040603050505030304" pitchFamily="18" charset="0"/>
              </a:rPr>
              <a:t>their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US" u="sng" dirty="0" smtClean="0"/>
          </a:p>
          <a:p>
            <a:pPr lvl="0"/>
            <a:r>
              <a:rPr lang="en-US" u="sng" dirty="0" smtClean="0"/>
              <a:t>Global variable</a:t>
            </a:r>
            <a:r>
              <a:rPr lang="en-US" dirty="0" smtClean="0"/>
              <a:t>: the </a:t>
            </a:r>
            <a:r>
              <a:rPr lang="en-US" dirty="0"/>
              <a:t>variable that is defined outside of </a:t>
            </a:r>
            <a:r>
              <a:rPr lang="en-US" dirty="0" smtClean="0"/>
              <a:t>the main </a:t>
            </a:r>
            <a:r>
              <a:rPr lang="en-US" dirty="0" smtClean="0"/>
              <a:t>function. </a:t>
            </a:r>
          </a:p>
          <a:p>
            <a:pPr lvl="0"/>
            <a:endParaRPr lang="en-US" dirty="0" smtClean="0"/>
          </a:p>
          <a:p>
            <a:pPr lvl="0"/>
            <a:r>
              <a:rPr lang="en-US" u="sng" dirty="0"/>
              <a:t>Local </a:t>
            </a:r>
            <a:r>
              <a:rPr lang="en-US" u="sng" dirty="0" smtClean="0"/>
              <a:t>variable</a:t>
            </a:r>
            <a:r>
              <a:rPr lang="en-US" dirty="0" smtClean="0"/>
              <a:t>: is </a:t>
            </a:r>
            <a:r>
              <a:rPr lang="en-US" dirty="0"/>
              <a:t>the variable that is defined between the brace of function, inside of function, loops, control statement. The scope of these variables is limit inside the field that is defined </a:t>
            </a:r>
            <a:r>
              <a:rPr lang="en-US" dirty="0" smtClean="0"/>
              <a:t>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75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Data types in C++</a:t>
            </a:r>
            <a:r>
              <a:rPr lang="en-US" dirty="0"/>
              <a:t>	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86533" cy="412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98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Built in data </a:t>
            </a:r>
            <a:r>
              <a:rPr lang="en-US" dirty="0" smtClean="0">
                <a:latin typeface="Calisto MT" panose="02040603050505030304" pitchFamily="18" charset="0"/>
              </a:rPr>
              <a:t>type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char</a:t>
            </a:r>
            <a:r>
              <a:rPr lang="en-US" dirty="0"/>
              <a:t>: For characters. Size 1 </a:t>
            </a:r>
            <a:r>
              <a:rPr lang="en-US" dirty="0" smtClean="0"/>
              <a:t>byte,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	char </a:t>
            </a:r>
            <a:r>
              <a:rPr lang="en-US" dirty="0" err="1"/>
              <a:t>ch</a:t>
            </a:r>
            <a:r>
              <a:rPr lang="en-US" dirty="0"/>
              <a:t> = ‘A</a:t>
            </a:r>
            <a:r>
              <a:rPr lang="en-US" dirty="0" smtClean="0"/>
              <a:t>’;</a:t>
            </a:r>
          </a:p>
          <a:p>
            <a:pPr lvl="0"/>
            <a:r>
              <a:rPr lang="en-US" b="1" dirty="0" err="1"/>
              <a:t>int</a:t>
            </a:r>
            <a:r>
              <a:rPr lang="en-US" dirty="0"/>
              <a:t>: For integers. Size 2 </a:t>
            </a:r>
            <a:r>
              <a:rPr lang="en-US" dirty="0" smtClean="0"/>
              <a:t>bytes.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num</a:t>
            </a:r>
            <a:r>
              <a:rPr lang="en-US" dirty="0"/>
              <a:t> = 100</a:t>
            </a:r>
            <a:r>
              <a:rPr lang="en-US" dirty="0" smtClean="0"/>
              <a:t>;</a:t>
            </a:r>
          </a:p>
          <a:p>
            <a:pPr lvl="0"/>
            <a:r>
              <a:rPr lang="en-US" b="1" dirty="0"/>
              <a:t>float</a:t>
            </a:r>
            <a:r>
              <a:rPr lang="en-US" dirty="0"/>
              <a:t>: For single precision floating point. Size 4 bytes.</a:t>
            </a:r>
          </a:p>
          <a:p>
            <a:pPr marL="0" indent="0">
              <a:buNone/>
            </a:pPr>
            <a:r>
              <a:rPr lang="en-US" dirty="0" smtClean="0"/>
              <a:t>		float </a:t>
            </a:r>
            <a:r>
              <a:rPr lang="en-US" dirty="0" err="1"/>
              <a:t>num</a:t>
            </a:r>
            <a:r>
              <a:rPr lang="en-US" dirty="0"/>
              <a:t> = 123.78987</a:t>
            </a:r>
            <a:r>
              <a:rPr lang="en-US" dirty="0" smtClean="0"/>
              <a:t>;</a:t>
            </a:r>
          </a:p>
          <a:p>
            <a:pPr lvl="0"/>
            <a:r>
              <a:rPr lang="en-US" b="1" dirty="0"/>
              <a:t>double</a:t>
            </a:r>
            <a:r>
              <a:rPr lang="en-US" dirty="0"/>
              <a:t>: For double precision floating point. Size 8 bytes.</a:t>
            </a:r>
          </a:p>
          <a:p>
            <a:pPr marL="0" indent="0">
              <a:buNone/>
            </a:pPr>
            <a:r>
              <a:rPr lang="en-US" dirty="0" smtClean="0"/>
              <a:t>		double </a:t>
            </a:r>
            <a:r>
              <a:rPr lang="en-US" dirty="0" err="1"/>
              <a:t>num</a:t>
            </a:r>
            <a:r>
              <a:rPr lang="en-US" dirty="0"/>
              <a:t> = 10098.98899</a:t>
            </a:r>
            <a:r>
              <a:rPr lang="en-US" dirty="0" smtClean="0"/>
              <a:t>;</a:t>
            </a:r>
          </a:p>
          <a:p>
            <a:pPr lvl="0"/>
            <a:r>
              <a:rPr lang="en-US" b="1" dirty="0"/>
              <a:t>bool</a:t>
            </a:r>
            <a:r>
              <a:rPr lang="en-US" dirty="0"/>
              <a:t>: For </a:t>
            </a:r>
            <a:r>
              <a:rPr lang="en-US" dirty="0" err="1"/>
              <a:t>booleans</a:t>
            </a:r>
            <a:r>
              <a:rPr lang="en-US" dirty="0"/>
              <a:t>, true or false.</a:t>
            </a:r>
          </a:p>
          <a:p>
            <a:pPr marL="0" indent="0">
              <a:buNone/>
            </a:pPr>
            <a:r>
              <a:rPr lang="en-US" dirty="0" smtClean="0"/>
              <a:t>		bool </a:t>
            </a:r>
            <a:r>
              <a:rPr lang="en-US" dirty="0"/>
              <a:t>b = true;</a:t>
            </a:r>
          </a:p>
        </p:txBody>
      </p:sp>
    </p:spTree>
    <p:extLst>
      <p:ext uri="{BB962C8B-B14F-4D97-AF65-F5344CB8AC3E}">
        <p14:creationId xmlns:p14="http://schemas.microsoft.com/office/powerpoint/2010/main" val="88331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Statements and Control </a:t>
            </a:r>
            <a:r>
              <a:rPr lang="en-US" dirty="0" smtClean="0">
                <a:latin typeface="Calisto MT" panose="02040603050505030304" pitchFamily="18" charset="0"/>
              </a:rPr>
              <a:t>structures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 general view of C++ statements is that it consists of two types: </a:t>
            </a:r>
            <a:r>
              <a:rPr lang="en-US" b="1" dirty="0"/>
              <a:t>simple statement </a:t>
            </a:r>
            <a:r>
              <a:rPr lang="en-US" dirty="0"/>
              <a:t>and </a:t>
            </a:r>
            <a:r>
              <a:rPr lang="en-US" b="1" dirty="0"/>
              <a:t>compound statement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1-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Simple statement</a:t>
            </a:r>
            <a:r>
              <a:rPr lang="en-US" dirty="0" smtClean="0"/>
              <a:t>, it </a:t>
            </a:r>
            <a:r>
              <a:rPr lang="en-US" dirty="0"/>
              <a:t>consists of </a:t>
            </a:r>
            <a:r>
              <a:rPr lang="en-US" dirty="0" smtClean="0"/>
              <a:t>a single </a:t>
            </a:r>
            <a:r>
              <a:rPr lang="en-US" dirty="0"/>
              <a:t>statement which ends with </a:t>
            </a:r>
            <a:r>
              <a:rPr lang="en-US" dirty="0" smtClean="0"/>
              <a:t>a semicolon.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	a =  34:</a:t>
            </a:r>
          </a:p>
          <a:p>
            <a:pPr marL="0" indent="0">
              <a:buNone/>
            </a:pPr>
            <a:r>
              <a:rPr lang="en-US" dirty="0"/>
              <a:t>	a = b + c;</a:t>
            </a:r>
          </a:p>
          <a:p>
            <a:pPr marL="0" indent="0">
              <a:buNone/>
            </a:pPr>
            <a:r>
              <a:rPr lang="en-US" dirty="0"/>
              <a:t>	y = sin(x);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29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6000" dirty="0" smtClean="0"/>
              <a:t>2- </a:t>
            </a:r>
            <a:r>
              <a:rPr lang="en-US" sz="6000" b="1" dirty="0" smtClean="0"/>
              <a:t>A</a:t>
            </a:r>
            <a:r>
              <a:rPr lang="en-US" sz="6000" dirty="0" smtClean="0"/>
              <a:t> </a:t>
            </a:r>
            <a:r>
              <a:rPr lang="en-US" sz="6000" b="1" dirty="0" smtClean="0"/>
              <a:t>Compound </a:t>
            </a:r>
            <a:r>
              <a:rPr lang="en-US" sz="6000" b="1" dirty="0"/>
              <a:t>statement</a:t>
            </a:r>
            <a:r>
              <a:rPr lang="en-US" sz="6000" dirty="0"/>
              <a:t>, it can be shown in two </a:t>
            </a:r>
            <a:r>
              <a:rPr lang="en-US" sz="6000" dirty="0" smtClean="0"/>
              <a:t>variety:</a:t>
            </a:r>
          </a:p>
          <a:p>
            <a:pPr marL="0" lvl="0" indent="0">
              <a:buNone/>
            </a:pPr>
            <a:endParaRPr lang="en-US" sz="6000" dirty="0"/>
          </a:p>
          <a:p>
            <a:pPr marL="0" lvl="0" indent="0">
              <a:buNone/>
            </a:pPr>
            <a:r>
              <a:rPr lang="en-US" sz="6000" dirty="0"/>
              <a:t>a</a:t>
            </a:r>
            <a:r>
              <a:rPr lang="en-US" sz="6000" dirty="0" smtClean="0"/>
              <a:t>- </a:t>
            </a:r>
            <a:r>
              <a:rPr lang="en-US" sz="6000" b="1" dirty="0" smtClean="0"/>
              <a:t>Loop Statements</a:t>
            </a:r>
            <a:r>
              <a:rPr lang="en-US" sz="6000" dirty="0" smtClean="0"/>
              <a:t>:</a:t>
            </a:r>
          </a:p>
          <a:p>
            <a:pPr marL="0" lvl="0" indent="0">
              <a:buNone/>
            </a:pPr>
            <a:endParaRPr lang="en-US" sz="6000" dirty="0"/>
          </a:p>
          <a:p>
            <a:pPr marL="0" lvl="0" indent="0">
              <a:buNone/>
            </a:pPr>
            <a:r>
              <a:rPr lang="en-US" sz="6000" u="sng" dirty="0" smtClean="0"/>
              <a:t>The </a:t>
            </a:r>
            <a:r>
              <a:rPr lang="en-US" sz="6000" b="1" u="sng" dirty="0"/>
              <a:t>while</a:t>
            </a:r>
            <a:r>
              <a:rPr lang="en-US" sz="6000" u="sng" dirty="0"/>
              <a:t> loop</a:t>
            </a:r>
            <a:r>
              <a:rPr lang="en-US" sz="6000" dirty="0" smtClean="0"/>
              <a:t>,</a:t>
            </a:r>
          </a:p>
          <a:p>
            <a:pPr marL="914400" lvl="2" indent="0">
              <a:buNone/>
            </a:pPr>
            <a:r>
              <a:rPr lang="en-US" sz="4600" dirty="0" smtClean="0"/>
              <a:t> </a:t>
            </a:r>
            <a:endParaRPr lang="en-US" sz="4600" dirty="0"/>
          </a:p>
          <a:p>
            <a:pPr marL="0" indent="0">
              <a:buNone/>
            </a:pPr>
            <a:r>
              <a:rPr lang="en-US" sz="4600" dirty="0"/>
              <a:t>While body will be executed when the while loop test is true. </a:t>
            </a:r>
          </a:p>
          <a:p>
            <a:pPr marL="0" indent="0">
              <a:buNone/>
            </a:pPr>
            <a:r>
              <a:rPr lang="en-US" sz="4600" dirty="0"/>
              <a:t>Syntax:</a:t>
            </a:r>
          </a:p>
          <a:p>
            <a:pPr marL="0" indent="0">
              <a:buNone/>
            </a:pPr>
            <a:r>
              <a:rPr lang="en-US" sz="4600" dirty="0" smtClean="0"/>
              <a:t>	while </a:t>
            </a:r>
            <a:r>
              <a:rPr lang="en-US" sz="4600" dirty="0"/>
              <a:t>(</a:t>
            </a:r>
            <a:r>
              <a:rPr lang="en-US" sz="4600" dirty="0" smtClean="0"/>
              <a:t>test Expression)</a:t>
            </a:r>
          </a:p>
          <a:p>
            <a:pPr marL="0" indent="0">
              <a:buNone/>
            </a:pPr>
            <a:r>
              <a:rPr lang="en-US" sz="4600" dirty="0"/>
              <a:t>	</a:t>
            </a:r>
            <a:r>
              <a:rPr lang="en-US" sz="4600" dirty="0" smtClean="0"/>
              <a:t>{</a:t>
            </a:r>
          </a:p>
          <a:p>
            <a:pPr marL="0" indent="0">
              <a:buNone/>
            </a:pPr>
            <a:r>
              <a:rPr lang="en-US" sz="4600" dirty="0"/>
              <a:t>	</a:t>
            </a:r>
            <a:r>
              <a:rPr lang="en-US" sz="4600" dirty="0" smtClean="0"/>
              <a:t>	// codes</a:t>
            </a:r>
          </a:p>
          <a:p>
            <a:pPr marL="0" indent="0">
              <a:buNone/>
            </a:pPr>
            <a:r>
              <a:rPr lang="en-US" sz="4600" dirty="0"/>
              <a:t>	}</a:t>
            </a:r>
            <a:r>
              <a:rPr lang="en-US" sz="4600" dirty="0"/>
              <a:t> </a:t>
            </a:r>
            <a:r>
              <a:rPr lang="en-US" sz="4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4219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/>
              <a:t>Data structure, why? </a:t>
            </a:r>
            <a:endParaRPr lang="en-US" b="1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2400" dirty="0"/>
              <a:t>Is a power computer always an efficient solution for a complex problem? </a:t>
            </a:r>
          </a:p>
          <a:p>
            <a:pPr lvl="0"/>
            <a:endParaRPr lang="en-US" sz="1050" dirty="0"/>
          </a:p>
          <a:p>
            <a:pPr lvl="0"/>
            <a:r>
              <a:rPr lang="en-US" sz="2400" dirty="0"/>
              <a:t>A computer uses any data structure to solve a problem.</a:t>
            </a:r>
          </a:p>
          <a:p>
            <a:pPr lvl="0"/>
            <a:endParaRPr lang="en-US" sz="1050" dirty="0"/>
          </a:p>
          <a:p>
            <a:pPr lvl="0"/>
            <a:r>
              <a:rPr lang="en-US" sz="2400" dirty="0"/>
              <a:t>A data structure is a representation of data.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2400" dirty="0"/>
              <a:t>A good selection of data structure can lead to an efficient solution for a problem. </a:t>
            </a:r>
          </a:p>
          <a:p>
            <a:pPr lvl="0"/>
            <a:endParaRPr lang="en-US" sz="1400" dirty="0"/>
          </a:p>
          <a:p>
            <a:pPr lvl="0"/>
            <a:r>
              <a:rPr lang="en-US" sz="2400" dirty="0"/>
              <a:t>The efficient solution is a method of solving the problem in a limit of resources (storage and time).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The </a:t>
            </a:r>
            <a:r>
              <a:rPr lang="en-US" b="1" u="sng" dirty="0"/>
              <a:t>do . . while</a:t>
            </a:r>
            <a:r>
              <a:rPr lang="en-US" u="sng" dirty="0"/>
              <a:t> </a:t>
            </a:r>
            <a:r>
              <a:rPr lang="en-US" u="sng" dirty="0" smtClean="0"/>
              <a:t>loop</a:t>
            </a:r>
            <a:r>
              <a:rPr lang="en-US" dirty="0"/>
              <a:t>, it is similar to while loop, but, it tests the expression at the end of the loop.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Syntax: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Do 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{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Expressions;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}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While (test);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33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The </a:t>
            </a:r>
            <a:r>
              <a:rPr lang="en-US" b="1" u="sng" dirty="0" smtClean="0"/>
              <a:t>for</a:t>
            </a:r>
            <a:r>
              <a:rPr lang="en-US" u="sng" dirty="0" smtClean="0"/>
              <a:t> loop</a:t>
            </a:r>
            <a:r>
              <a:rPr lang="en-US" dirty="0" smtClean="0"/>
              <a:t>, it is useful when the loop is repeated many times based on a sequence of values based on a value stored on variable.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Syntax: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for ( initial value; condition; counter)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Expression(s);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}										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1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The </a:t>
            </a:r>
            <a:r>
              <a:rPr lang="en-US" b="1" u="sng" dirty="0" smtClean="0"/>
              <a:t>nested for</a:t>
            </a:r>
            <a:r>
              <a:rPr lang="en-US" u="sng" dirty="0" smtClean="0"/>
              <a:t> loop</a:t>
            </a:r>
            <a:r>
              <a:rPr lang="en-US" dirty="0"/>
              <a:t>, it is a loop of "if" body inside another </a:t>
            </a:r>
            <a:r>
              <a:rPr lang="en-US" dirty="0" smtClean="0"/>
              <a:t>loop of “if” body.</a:t>
            </a:r>
          </a:p>
          <a:p>
            <a:pPr marL="0" indent="0">
              <a:buNone/>
            </a:pPr>
            <a:r>
              <a:rPr lang="en-US" dirty="0"/>
              <a:t>Syntax: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for ( initial value; condition; counter)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for ( initial value; condition; counter)</a:t>
            </a:r>
          </a:p>
          <a:p>
            <a:pPr marL="0" indent="0">
              <a:buNone/>
            </a:pPr>
            <a:r>
              <a:rPr lang="en-US" dirty="0"/>
              <a:t>	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Expression(s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   Expression(s);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			</a:t>
            </a: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944432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r>
              <a:rPr lang="en-US" dirty="0"/>
              <a:t>b</a:t>
            </a:r>
            <a:r>
              <a:rPr lang="en-US" dirty="0" smtClean="0"/>
              <a:t>- </a:t>
            </a:r>
            <a:r>
              <a:rPr lang="en-US" b="1" dirty="0" smtClean="0"/>
              <a:t>Conditionals</a:t>
            </a:r>
            <a:r>
              <a:rPr lang="en-US" dirty="0"/>
              <a:t>, this statement executes one or another block depending on the result of the condition</a:t>
            </a:r>
            <a:r>
              <a:rPr lang="en-US" dirty="0" smtClean="0"/>
              <a:t>.</a:t>
            </a:r>
            <a:endParaRPr lang="en-US" sz="2000" dirty="0"/>
          </a:p>
          <a:p>
            <a:pPr marL="0" lvl="1" indent="0">
              <a:buNone/>
            </a:pPr>
            <a:endParaRPr lang="en-US" sz="2000" b="1" u="sng" dirty="0"/>
          </a:p>
          <a:p>
            <a:pPr marL="0" lvl="1" indent="0">
              <a:buNone/>
            </a:pPr>
            <a:r>
              <a:rPr lang="en-US" b="1" u="sng" dirty="0" smtClean="0"/>
              <a:t>“</a:t>
            </a:r>
            <a:r>
              <a:rPr lang="en-US" b="1" u="sng" dirty="0"/>
              <a:t>If</a:t>
            </a:r>
            <a:r>
              <a:rPr lang="en-US" u="sng" dirty="0"/>
              <a:t>” </a:t>
            </a:r>
            <a:r>
              <a:rPr lang="en-US" u="sng" dirty="0" smtClean="0"/>
              <a:t>condition</a:t>
            </a:r>
          </a:p>
          <a:p>
            <a:pPr marL="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Syntax: 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If ( condition)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{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	Execute this block when “if” is true;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}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else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{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	Execute this block when “if” is false;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	}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79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/>
              <a:t>Nested “if” </a:t>
            </a:r>
            <a:r>
              <a:rPr lang="en-US" sz="1600" u="sng" dirty="0" smtClean="0"/>
              <a:t>condition,</a:t>
            </a:r>
            <a:r>
              <a:rPr lang="en-US" sz="1600" dirty="0" smtClean="0"/>
              <a:t> it is a body of conditional “if” statement inside another conditional “if” statement.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Syntax:</a:t>
            </a:r>
          </a:p>
          <a:p>
            <a:pPr marL="0" indent="0">
              <a:buNone/>
            </a:pPr>
            <a:r>
              <a:rPr lang="en-US" sz="1600" dirty="0" smtClean="0"/>
              <a:t>if </a:t>
            </a:r>
            <a:r>
              <a:rPr lang="en-US" sz="1600" dirty="0"/>
              <a:t>( condition)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 smtClean="0"/>
              <a:t>	if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{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Statements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else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{</a:t>
            </a:r>
            <a:r>
              <a:rPr lang="en-US" sz="1600" dirty="0"/>
              <a:t>		</a:t>
            </a:r>
          </a:p>
          <a:p>
            <a:pPr marL="0" indent="0">
              <a:buNone/>
            </a:pPr>
            <a:r>
              <a:rPr lang="en-US" sz="1600" dirty="0"/>
              <a:t>	Statements;</a:t>
            </a:r>
          </a:p>
          <a:p>
            <a:pPr marL="0" indent="0">
              <a:buNone/>
            </a:pPr>
            <a:r>
              <a:rPr lang="en-US" sz="1600" dirty="0" smtClean="0"/>
              <a:t>     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0745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Nested “</a:t>
            </a:r>
            <a:r>
              <a:rPr lang="en-US" b="1" u="sng" dirty="0" err="1" smtClean="0"/>
              <a:t>if..else</a:t>
            </a:r>
            <a:r>
              <a:rPr lang="en-US" b="1" u="sng" dirty="0" smtClean="0"/>
              <a:t>” </a:t>
            </a:r>
            <a:r>
              <a:rPr lang="en-US" u="sng" dirty="0" smtClean="0"/>
              <a:t>condition,</a:t>
            </a:r>
            <a:r>
              <a:rPr lang="en-US" dirty="0" smtClean="0"/>
              <a:t> it is multiple stages of data checking.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/>
              <a:t>if ( condition)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Statements;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 if (condition)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Statements;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/>
              <a:t>{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Statements;</a:t>
            </a:r>
          </a:p>
          <a:p>
            <a:pPr marL="0" indent="0">
              <a:buNone/>
            </a:pPr>
            <a:r>
              <a:rPr lang="en-US" sz="3500" dirty="0" smtClean="0"/>
              <a:t>}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33704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Statements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Switch </a:t>
            </a:r>
            <a:r>
              <a:rPr lang="en-US" u="sng" dirty="0" smtClean="0"/>
              <a:t>statement, </a:t>
            </a:r>
            <a:r>
              <a:rPr lang="en-US" dirty="0" smtClean="0"/>
              <a:t>It </a:t>
            </a:r>
            <a:r>
              <a:rPr lang="en-US" dirty="0"/>
              <a:t>is a good alternative to the nested </a:t>
            </a:r>
            <a:r>
              <a:rPr lang="en-US" b="1" dirty="0" err="1" smtClean="0"/>
              <a:t>if..else</a:t>
            </a:r>
            <a:r>
              <a:rPr lang="en-US" dirty="0" smtClean="0"/>
              <a:t> </a:t>
            </a:r>
            <a:r>
              <a:rPr lang="en-US" dirty="0"/>
              <a:t>statement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switch </a:t>
            </a:r>
            <a:r>
              <a:rPr lang="en-US" dirty="0"/>
              <a:t>(n)	</a:t>
            </a:r>
            <a:r>
              <a:rPr lang="en-US" dirty="0" smtClean="0"/>
              <a:t>// </a:t>
            </a:r>
            <a:r>
              <a:rPr lang="en-US" dirty="0"/>
              <a:t>n is expression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case </a:t>
            </a:r>
            <a:r>
              <a:rPr lang="en-US" dirty="0"/>
              <a:t>1: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en-US" dirty="0"/>
              <a:t>code to be executed if n 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			break;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case 2: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en-US" dirty="0"/>
              <a:t>code to be executed if n = 2;</a:t>
            </a:r>
          </a:p>
          <a:p>
            <a:pPr marL="0" indent="0">
              <a:buNone/>
            </a:pPr>
            <a:r>
              <a:rPr lang="en-US" dirty="0"/>
              <a:t>        			break;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	default: // code to be executed if n doesn't match any cases</a:t>
            </a:r>
          </a:p>
          <a:p>
            <a:pPr marL="0" indent="0">
              <a:buNone/>
            </a:pPr>
            <a:r>
              <a:rPr lang="en-US" dirty="0"/>
              <a:t>}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48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Derived data types in C</a:t>
            </a:r>
            <a:r>
              <a:rPr lang="en-US" dirty="0" smtClean="0">
                <a:latin typeface="Calisto MT" panose="02040603050505030304" pitchFamily="18" charset="0"/>
              </a:rPr>
              <a:t>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three types of derived-defined data types in C++</a:t>
            </a:r>
            <a:br>
              <a:rPr lang="en-US" dirty="0"/>
            </a:br>
            <a:r>
              <a:rPr lang="en-US" dirty="0" smtClean="0"/>
              <a:t>	1</a:t>
            </a:r>
            <a:r>
              <a:rPr lang="en-US" dirty="0"/>
              <a:t>. Array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Function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. Pointer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03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Array in C++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</a:t>
            </a:r>
            <a:r>
              <a:rPr lang="en-US" dirty="0"/>
              <a:t>is a set of the same type elements stored in adjacent memory locations that can be individually referenced by adding an index to a unique identifier. </a:t>
            </a:r>
          </a:p>
          <a:p>
            <a:pPr marL="0" indent="0">
              <a:buNone/>
            </a:pPr>
            <a:r>
              <a:rPr lang="en-US" b="1" dirty="0"/>
              <a:t>Declaration of array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std_ID</a:t>
            </a:r>
            <a:r>
              <a:rPr lang="en-US" dirty="0"/>
              <a:t>, is integer array of 5 elements.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944688"/>
              </p:ext>
            </p:extLst>
          </p:nvPr>
        </p:nvGraphicFramePr>
        <p:xfrm>
          <a:off x="2362200" y="4343400"/>
          <a:ext cx="4648201" cy="914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55186"/>
                <a:gridCol w="1169746"/>
                <a:gridCol w="2023269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name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[No. element]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std_ID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[5]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663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Array </a:t>
            </a:r>
            <a:r>
              <a:rPr lang="en-US" b="1" dirty="0" err="1"/>
              <a:t>initailisation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pPr marL="0" lv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/>
              <a:t>std_ID</a:t>
            </a:r>
            <a:r>
              <a:rPr lang="en-US" dirty="0"/>
              <a:t> [5] = </a:t>
            </a:r>
            <a:r>
              <a:rPr lang="en-US" dirty="0" smtClean="0"/>
              <a:t>{};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sz="800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/>
              <a:t>std_ID</a:t>
            </a:r>
            <a:r>
              <a:rPr lang="en-US" dirty="0"/>
              <a:t> [5] = {14, 55, 35, 66, 29</a:t>
            </a:r>
            <a:r>
              <a:rPr lang="en-US" dirty="0" smtClean="0"/>
              <a:t>};</a:t>
            </a:r>
          </a:p>
          <a:p>
            <a:pPr lvl="0"/>
            <a:endParaRPr lang="en-US" dirty="0"/>
          </a:p>
          <a:p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18774"/>
              </p:ext>
            </p:extLst>
          </p:nvPr>
        </p:nvGraphicFramePr>
        <p:xfrm>
          <a:off x="1143000" y="2997708"/>
          <a:ext cx="7239001" cy="7010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4947"/>
                <a:gridCol w="1192893"/>
                <a:gridCol w="1192893"/>
                <a:gridCol w="1192893"/>
                <a:gridCol w="1171726"/>
                <a:gridCol w="1193649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std_ID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015583"/>
              </p:ext>
            </p:extLst>
          </p:nvPr>
        </p:nvGraphicFramePr>
        <p:xfrm>
          <a:off x="1219200" y="4953000"/>
          <a:ext cx="7162799" cy="76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81315"/>
                <a:gridCol w="1180336"/>
                <a:gridCol w="1180336"/>
                <a:gridCol w="1180336"/>
                <a:gridCol w="1159392"/>
                <a:gridCol w="118108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std_ID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08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sto MT" panose="02040603050505030304" pitchFamily="18" charset="0"/>
              </a:rPr>
              <a:t>Steps of choosing of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Investigate the problem to define the supported operations (insert, delete, and search).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Determine </a:t>
            </a:r>
            <a:r>
              <a:rPr lang="en-US" sz="2800" dirty="0"/>
              <a:t>the resource constraints for each operation.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Choose </a:t>
            </a:r>
            <a:r>
              <a:rPr lang="en-US" sz="2800" dirty="0"/>
              <a:t>a data structure that matches these requirements.	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8005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Array </a:t>
            </a:r>
            <a:r>
              <a:rPr lang="en-US" b="1" dirty="0" err="1" smtClean="0"/>
              <a:t>initialisation</a:t>
            </a:r>
            <a:r>
              <a:rPr lang="en-US" b="1" dirty="0" smtClean="0"/>
              <a:t> (followed)</a:t>
            </a:r>
            <a:r>
              <a:rPr lang="en-US" dirty="0" smtClean="0"/>
              <a:t>:</a:t>
            </a:r>
            <a:endParaRPr lang="en-US" dirty="0"/>
          </a:p>
          <a:p>
            <a:pPr lvl="0"/>
            <a:endParaRPr lang="en-US" sz="1100" dirty="0" smtClean="0"/>
          </a:p>
          <a:p>
            <a:pPr lvl="0"/>
            <a:r>
              <a:rPr lang="en-US" sz="2400" dirty="0" err="1" smtClean="0"/>
              <a:t>int</a:t>
            </a:r>
            <a:r>
              <a:rPr lang="en-US" sz="2400" dirty="0" smtClean="0"/>
              <a:t>  </a:t>
            </a:r>
            <a:r>
              <a:rPr lang="en-US" sz="2400" dirty="0" err="1"/>
              <a:t>std_ID</a:t>
            </a:r>
            <a:r>
              <a:rPr lang="en-US" sz="2400" dirty="0"/>
              <a:t> [5] = {14, 55, 35};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b="1" dirty="0" smtClean="0"/>
              <a:t>Accessing </a:t>
            </a:r>
            <a:r>
              <a:rPr lang="en-US" b="1" dirty="0"/>
              <a:t>a value in array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000" dirty="0" err="1" smtClean="0"/>
              <a:t>std_ID</a:t>
            </a:r>
            <a:r>
              <a:rPr lang="en-US" sz="2000" dirty="0" smtClean="0"/>
              <a:t>[2] = 70;		// assign value 70 to the cell ‘2’;</a:t>
            </a:r>
          </a:p>
          <a:p>
            <a:endParaRPr lang="en-US" sz="2800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447069"/>
              </p:ext>
            </p:extLst>
          </p:nvPr>
        </p:nvGraphicFramePr>
        <p:xfrm>
          <a:off x="1548871" y="5334000"/>
          <a:ext cx="6080760" cy="7010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7755"/>
                <a:gridCol w="1002030"/>
                <a:gridCol w="1002030"/>
                <a:gridCol w="1002030"/>
                <a:gridCol w="984250"/>
                <a:gridCol w="100266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std_ID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l"/>
                          <a:tab pos="432435" algn="ctr"/>
                        </a:tabLst>
                      </a:pPr>
                      <a:r>
                        <a:rPr lang="en-US" sz="2000" dirty="0">
                          <a:effectLst/>
                        </a:rPr>
                        <a:t>	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08951"/>
              </p:ext>
            </p:extLst>
          </p:nvPr>
        </p:nvGraphicFramePr>
        <p:xfrm>
          <a:off x="1531620" y="3043300"/>
          <a:ext cx="6080760" cy="7010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7755"/>
                <a:gridCol w="1002030"/>
                <a:gridCol w="1002030"/>
                <a:gridCol w="1002030"/>
                <a:gridCol w="984250"/>
                <a:gridCol w="100266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std_ID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618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Insert values to array</a:t>
            </a:r>
            <a:r>
              <a:rPr lang="en-US" dirty="0" smtClean="0"/>
              <a:t>:</a:t>
            </a:r>
          </a:p>
          <a:p>
            <a:pPr marL="3086100" lvl="7" indent="0">
              <a:buNone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&lt;5;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pPr marL="3086100" lvl="7" indent="0">
              <a:buNone/>
            </a:pPr>
            <a:r>
              <a:rPr lang="en-US" sz="2400" dirty="0"/>
              <a:t>{</a:t>
            </a:r>
          </a:p>
          <a:p>
            <a:pPr marL="3086100" lvl="7" indent="0">
              <a:buNone/>
            </a:pPr>
            <a:r>
              <a:rPr lang="en-US" sz="2400" dirty="0" err="1"/>
              <a:t>cin</a:t>
            </a:r>
            <a:r>
              <a:rPr lang="en-US" sz="2400" dirty="0"/>
              <a:t>&gt;&gt;</a:t>
            </a:r>
            <a:r>
              <a:rPr lang="en-US" sz="2400" dirty="0" err="1"/>
              <a:t>var</a:t>
            </a:r>
            <a:r>
              <a:rPr lang="en-US" sz="2400" dirty="0"/>
              <a:t>;</a:t>
            </a:r>
          </a:p>
          <a:p>
            <a:pPr marL="3086100" lvl="7" indent="0">
              <a:buNone/>
            </a:pPr>
            <a:r>
              <a:rPr lang="en-US" sz="2400" dirty="0" err="1"/>
              <a:t>std_ID</a:t>
            </a:r>
            <a:r>
              <a:rPr lang="en-US" sz="2400" dirty="0"/>
              <a:t> 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var</a:t>
            </a:r>
            <a:r>
              <a:rPr lang="en-US" sz="2400" dirty="0"/>
              <a:t>;</a:t>
            </a:r>
          </a:p>
          <a:p>
            <a:pPr marL="3086100" lvl="7" indent="0">
              <a:buNone/>
            </a:pPr>
            <a:r>
              <a:rPr lang="en-US" sz="2400" dirty="0"/>
              <a:t>}</a:t>
            </a:r>
          </a:p>
          <a:p>
            <a:r>
              <a:rPr lang="en-US" b="1" dirty="0"/>
              <a:t>Print the content of array</a:t>
            </a:r>
            <a:r>
              <a:rPr lang="en-US" dirty="0"/>
              <a:t>:	</a:t>
            </a:r>
          </a:p>
          <a:p>
            <a:pPr marL="3086100" lvl="7" indent="0">
              <a:buNone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&lt;5;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pPr marL="3086100" lvl="7" indent="0">
              <a:buNone/>
            </a:pPr>
            <a:r>
              <a:rPr lang="en-US" sz="2400" dirty="0"/>
              <a:t>{</a:t>
            </a:r>
          </a:p>
          <a:p>
            <a:pPr marL="3086100" lvl="7" indent="0">
              <a:buNone/>
            </a:pPr>
            <a:r>
              <a:rPr lang="en-US" sz="2400" dirty="0" err="1"/>
              <a:t>Cout</a:t>
            </a:r>
            <a:r>
              <a:rPr lang="en-US" sz="2400" dirty="0"/>
              <a:t>&lt;&lt; </a:t>
            </a:r>
            <a:r>
              <a:rPr lang="en-US" sz="2400" dirty="0" err="1"/>
              <a:t>std_ID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pPr marL="3086100" lvl="7" indent="0">
              <a:buNone/>
            </a:pPr>
            <a:r>
              <a:rPr lang="en-US" sz="2400" dirty="0"/>
              <a:t>}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5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Two Dimensional Array in </a:t>
            </a:r>
            <a:r>
              <a:rPr lang="en-US" dirty="0">
                <a:latin typeface="Calisto MT" panose="02040603050505030304" pitchFamily="18" charset="0"/>
              </a:rPr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a list of arrays and it can be represented as </a:t>
            </a:r>
            <a:r>
              <a:rPr lang="en-US" dirty="0" smtClean="0"/>
              <a:t>a table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2453"/>
              </p:ext>
            </p:extLst>
          </p:nvPr>
        </p:nvGraphicFramePr>
        <p:xfrm>
          <a:off x="2979419" y="3429000"/>
          <a:ext cx="3421381" cy="22193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33834"/>
                <a:gridCol w="733834"/>
                <a:gridCol w="667121"/>
                <a:gridCol w="643296"/>
                <a:gridCol w="64329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K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12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Two Dimensional 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two-dimensional array is declared and </a:t>
            </a:r>
            <a:r>
              <a:rPr lang="en-US" dirty="0" err="1"/>
              <a:t>initialised</a:t>
            </a:r>
            <a:r>
              <a:rPr lang="en-US" dirty="0"/>
              <a:t> as follows: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000" dirty="0"/>
              <a:t>Type array-name [row][column]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arr</a:t>
            </a:r>
            <a:r>
              <a:rPr lang="en-US" sz="2800" dirty="0" smtClean="0"/>
              <a:t>[3</a:t>
            </a:r>
            <a:r>
              <a:rPr lang="en-US" sz="2800" dirty="0"/>
              <a:t>][4] = </a:t>
            </a:r>
            <a:r>
              <a:rPr lang="en-US" sz="2800" dirty="0" smtClean="0"/>
              <a:t>{  </a:t>
            </a:r>
          </a:p>
          <a:p>
            <a:pPr marL="0" indent="0">
              <a:buNone/>
            </a:pPr>
            <a:r>
              <a:rPr lang="en-US" sz="2400" dirty="0" smtClean="0"/>
              <a:t>	{</a:t>
            </a:r>
            <a:r>
              <a:rPr lang="en-US" sz="2400" dirty="0"/>
              <a:t>A, B, C, D} ,   /*  initializers for row indexed by 0 */</a:t>
            </a:r>
          </a:p>
          <a:p>
            <a:pPr marL="0" indent="0">
              <a:buNone/>
            </a:pPr>
            <a:r>
              <a:rPr lang="en-US" sz="2400" dirty="0" smtClean="0"/>
              <a:t>	{</a:t>
            </a:r>
            <a:r>
              <a:rPr lang="en-US" sz="2400" dirty="0"/>
              <a:t>E, F, G, H} ,    /*  initializers for row indexed by 1 */</a:t>
            </a:r>
          </a:p>
          <a:p>
            <a:pPr marL="0" indent="0">
              <a:buNone/>
            </a:pPr>
            <a:r>
              <a:rPr lang="en-US" sz="2400" dirty="0" smtClean="0"/>
              <a:t>	{</a:t>
            </a:r>
            <a:r>
              <a:rPr lang="en-US" sz="2400" dirty="0"/>
              <a:t>I, J, K, L}  	/*  initializers for row indexed by 2 */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};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93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Two Dimensional 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Accessing an element in a second row and third column in a two-dimensional array will be as follows: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600" dirty="0" err="1" smtClean="0"/>
              <a:t>Array_Name</a:t>
            </a:r>
            <a:r>
              <a:rPr lang="en-US" sz="2600" dirty="0" smtClean="0"/>
              <a:t> </a:t>
            </a:r>
            <a:r>
              <a:rPr lang="en-US" sz="2600" dirty="0"/>
              <a:t>[2][3]</a:t>
            </a:r>
            <a:endParaRPr lang="en-US" dirty="0"/>
          </a:p>
          <a:p>
            <a:endParaRPr lang="en-US" sz="1800" dirty="0" smtClean="0"/>
          </a:p>
          <a:p>
            <a:r>
              <a:rPr lang="en-US" dirty="0" smtClean="0"/>
              <a:t>Insert </a:t>
            </a:r>
            <a:r>
              <a:rPr lang="en-US" dirty="0"/>
              <a:t>values to </a:t>
            </a:r>
            <a:r>
              <a:rPr lang="en-US" dirty="0" smtClean="0"/>
              <a:t>array (</a:t>
            </a:r>
            <a:r>
              <a:rPr lang="en-US" dirty="0" err="1" smtClean="0"/>
              <a:t>arr</a:t>
            </a:r>
            <a:r>
              <a:rPr lang="en-US" dirty="0" smtClean="0"/>
              <a:t>[[][]):</a:t>
            </a:r>
            <a:endParaRPr lang="en-US" dirty="0"/>
          </a:p>
          <a:p>
            <a:pPr marL="3086100" lvl="7" indent="0">
              <a:buNone/>
            </a:pPr>
            <a:r>
              <a:rPr lang="en-US" sz="2500" dirty="0"/>
              <a:t>for(</a:t>
            </a:r>
            <a:r>
              <a:rPr lang="en-US" sz="2500" dirty="0" err="1"/>
              <a:t>i</a:t>
            </a:r>
            <a:r>
              <a:rPr lang="en-US" sz="2500" dirty="0"/>
              <a:t>=0; </a:t>
            </a:r>
            <a:r>
              <a:rPr lang="en-US" sz="2500" dirty="0" err="1"/>
              <a:t>i</a:t>
            </a:r>
            <a:r>
              <a:rPr lang="en-US" sz="2500" dirty="0"/>
              <a:t>&lt;row; </a:t>
            </a:r>
            <a:r>
              <a:rPr lang="en-US" sz="2500" dirty="0" err="1"/>
              <a:t>i</a:t>
            </a:r>
            <a:r>
              <a:rPr lang="en-US" sz="2500" dirty="0"/>
              <a:t>++)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for(j=0; j&lt;col; </a:t>
            </a:r>
            <a:r>
              <a:rPr lang="en-US" sz="2500" dirty="0" err="1"/>
              <a:t>j++</a:t>
            </a:r>
            <a:r>
              <a:rPr lang="en-US" sz="2500" dirty="0"/>
              <a:t>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 </a:t>
            </a:r>
            <a:r>
              <a:rPr lang="en-US" sz="2500" dirty="0" smtClean="0"/>
              <a:t>    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 smtClean="0"/>
              <a:t>  	</a:t>
            </a:r>
            <a:r>
              <a:rPr lang="en-US" sz="2500" dirty="0"/>
              <a:t> </a:t>
            </a:r>
            <a:r>
              <a:rPr lang="en-US" sz="2500" dirty="0" smtClean="0"/>
              <a:t>        </a:t>
            </a:r>
            <a:r>
              <a:rPr lang="en-US" sz="2500" dirty="0" err="1" smtClean="0"/>
              <a:t>cin</a:t>
            </a:r>
            <a:r>
              <a:rPr lang="en-US" sz="2500" dirty="0"/>
              <a:t>&gt;&gt;</a:t>
            </a:r>
            <a:r>
              <a:rPr lang="en-US" sz="2500" dirty="0" err="1"/>
              <a:t>arr</a:t>
            </a:r>
            <a:r>
              <a:rPr lang="en-US" sz="2500" dirty="0"/>
              <a:t>[</a:t>
            </a:r>
            <a:r>
              <a:rPr lang="en-US" sz="2500" dirty="0" err="1"/>
              <a:t>i</a:t>
            </a:r>
            <a:r>
              <a:rPr lang="en-US" sz="2500" dirty="0"/>
              <a:t>][j];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     }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}</a:t>
            </a:r>
            <a:endParaRPr lang="en-US" sz="1500" dirty="0"/>
          </a:p>
          <a:p>
            <a:endParaRPr lang="en-US" sz="2500" dirty="0" smtClean="0"/>
          </a:p>
          <a:p>
            <a:r>
              <a:rPr lang="en-US" dirty="0" smtClean="0"/>
              <a:t>Print </a:t>
            </a:r>
            <a:r>
              <a:rPr lang="en-US" dirty="0"/>
              <a:t>the content of </a:t>
            </a:r>
            <a:r>
              <a:rPr lang="en-US" dirty="0" smtClean="0"/>
              <a:t>array (</a:t>
            </a:r>
            <a:r>
              <a:rPr lang="en-US" dirty="0" err="1" smtClean="0"/>
              <a:t>arr</a:t>
            </a:r>
            <a:r>
              <a:rPr lang="en-US" dirty="0" smtClean="0"/>
              <a:t>[][]):</a:t>
            </a:r>
            <a:r>
              <a:rPr lang="en-US" dirty="0"/>
              <a:t>	</a:t>
            </a:r>
          </a:p>
          <a:p>
            <a:pPr marL="3086100" lvl="7" indent="0">
              <a:buNone/>
            </a:pPr>
            <a:r>
              <a:rPr lang="en-US" sz="2500" dirty="0"/>
              <a:t>for(</a:t>
            </a:r>
            <a:r>
              <a:rPr lang="en-US" sz="2500" dirty="0" err="1"/>
              <a:t>i</a:t>
            </a:r>
            <a:r>
              <a:rPr lang="en-US" sz="2500" dirty="0"/>
              <a:t>=0; </a:t>
            </a:r>
            <a:r>
              <a:rPr lang="en-US" sz="2500" dirty="0" err="1"/>
              <a:t>i</a:t>
            </a:r>
            <a:r>
              <a:rPr lang="en-US" sz="2500" dirty="0"/>
              <a:t>&lt;row; </a:t>
            </a:r>
            <a:r>
              <a:rPr lang="en-US" sz="2500" dirty="0" err="1"/>
              <a:t>i</a:t>
            </a:r>
            <a:r>
              <a:rPr lang="en-US" sz="2500" dirty="0"/>
              <a:t>++)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for(j=0; j&lt;col; </a:t>
            </a:r>
            <a:r>
              <a:rPr lang="en-US" sz="2500" dirty="0" err="1"/>
              <a:t>j++</a:t>
            </a:r>
            <a:r>
              <a:rPr lang="en-US" sz="2500" dirty="0"/>
              <a:t>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     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  	         </a:t>
            </a:r>
            <a:r>
              <a:rPr lang="en-US" sz="2500" dirty="0" err="1" smtClean="0"/>
              <a:t>cout</a:t>
            </a:r>
            <a:r>
              <a:rPr lang="en-US" sz="2500" dirty="0" smtClean="0"/>
              <a:t>&lt;&lt;</a:t>
            </a:r>
            <a:r>
              <a:rPr lang="en-US" sz="2500" dirty="0" err="1" smtClean="0"/>
              <a:t>arr</a:t>
            </a:r>
            <a:r>
              <a:rPr lang="en-US" sz="2500" dirty="0" smtClean="0"/>
              <a:t>[</a:t>
            </a:r>
            <a:r>
              <a:rPr lang="en-US" sz="2500" dirty="0" err="1" smtClean="0"/>
              <a:t>i</a:t>
            </a:r>
            <a:r>
              <a:rPr lang="en-US" sz="2500" dirty="0"/>
              <a:t>][j];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     }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}</a:t>
            </a:r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33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Functions in C++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A function </a:t>
            </a:r>
            <a:r>
              <a:rPr lang="en-US" dirty="0"/>
              <a:t>is a part of code that performs a specific task.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Types </a:t>
            </a:r>
            <a:r>
              <a:rPr lang="en-US" dirty="0"/>
              <a:t>of functions: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1- Library </a:t>
            </a:r>
            <a:r>
              <a:rPr lang="en-US" dirty="0"/>
              <a:t>Functions, which are built–in functions in C++ programming.</a:t>
            </a:r>
          </a:p>
          <a:p>
            <a:pPr marL="0" indent="0">
              <a:buNone/>
            </a:pP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&lt;math&gt;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double number, </a:t>
            </a:r>
            <a:r>
              <a:rPr lang="en-US" dirty="0" err="1"/>
              <a:t>squareRoot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"Enter a number: ";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cin</a:t>
            </a:r>
            <a:r>
              <a:rPr lang="en-US" dirty="0"/>
              <a:t> &gt;&gt; number</a:t>
            </a:r>
            <a:r>
              <a:rPr lang="en-US" dirty="0" smtClean="0"/>
              <a:t>;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squareRoot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sqrt</a:t>
            </a:r>
            <a:r>
              <a:rPr lang="en-US" dirty="0"/>
              <a:t>(number);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"Square root of " &lt;&lt; number &lt;&lt; " = " &lt;&lt; </a:t>
            </a:r>
            <a:r>
              <a:rPr lang="en-US" dirty="0" err="1"/>
              <a:t>squareRoot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cin</a:t>
            </a:r>
            <a:r>
              <a:rPr lang="en-US" dirty="0"/>
              <a:t>&gt;&gt;" ";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/>
              <a:t>‘math’ is a heard file uses to define </a:t>
            </a:r>
            <a:r>
              <a:rPr lang="en-US" dirty="0" err="1"/>
              <a:t>sqrt</a:t>
            </a:r>
            <a:r>
              <a:rPr lang="en-US" dirty="0"/>
              <a:t>() library function used to calculate square root.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99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 smtClean="0"/>
              <a:t>2- User-Defined </a:t>
            </a:r>
            <a:r>
              <a:rPr lang="en-US" sz="2000" dirty="0" smtClean="0"/>
              <a:t>Function </a:t>
            </a:r>
            <a:r>
              <a:rPr lang="en-US" sz="2000" dirty="0"/>
              <a:t>is a function that is built by a user for a particular task. There are four types of user-defined functions</a:t>
            </a:r>
            <a:r>
              <a:rPr lang="en-US" sz="2000" dirty="0" smtClean="0"/>
              <a:t>:</a:t>
            </a:r>
            <a:r>
              <a:rPr lang="en-US" sz="2000" dirty="0"/>
              <a:t> </a:t>
            </a:r>
            <a:endParaRPr lang="en-US" sz="2000" dirty="0" smtClean="0"/>
          </a:p>
          <a:p>
            <a:pPr marL="0" lvl="0" indent="0">
              <a:buNone/>
            </a:pPr>
            <a:r>
              <a:rPr lang="en-US" sz="1600" dirty="0"/>
              <a:t> </a:t>
            </a:r>
            <a:r>
              <a:rPr lang="en-US" sz="1600" b="1" dirty="0" smtClean="0"/>
              <a:t>A- </a:t>
            </a:r>
            <a:r>
              <a:rPr lang="en-US" sz="1600" dirty="0" smtClean="0"/>
              <a:t>Passed </a:t>
            </a:r>
            <a:r>
              <a:rPr lang="en-US" sz="1600" dirty="0"/>
              <a:t>arguments to function and return values:</a:t>
            </a:r>
          </a:p>
          <a:p>
            <a:pPr marL="0" indent="0">
              <a:buNone/>
            </a:pPr>
            <a:r>
              <a:rPr lang="en-US" sz="1600" u="sng" dirty="0"/>
              <a:t>Example</a:t>
            </a:r>
            <a:r>
              <a:rPr lang="en-US" sz="1600" dirty="0"/>
              <a:t>:  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#</a:t>
            </a:r>
            <a:r>
              <a:rPr lang="en-US" sz="1600" dirty="0"/>
              <a:t>include &lt;</a:t>
            </a:r>
            <a:r>
              <a:rPr lang="en-US" sz="1600" dirty="0" err="1" smtClean="0"/>
              <a:t>iostream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add(</a:t>
            </a:r>
            <a:r>
              <a:rPr lang="en-US" sz="1600" dirty="0" err="1"/>
              <a:t>int</a:t>
            </a:r>
            <a:r>
              <a:rPr lang="en-US" sz="1600" dirty="0"/>
              <a:t>, </a:t>
            </a:r>
            <a:r>
              <a:rPr lang="en-US" sz="1600" dirty="0" err="1"/>
              <a:t>int</a:t>
            </a:r>
            <a:r>
              <a:rPr lang="en-US" sz="1600" dirty="0"/>
              <a:t>);		// Function declaration </a:t>
            </a:r>
            <a:r>
              <a:rPr lang="en-US" sz="1600" dirty="0" smtClean="0"/>
              <a:t>(Function prototype)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num1, num2, sum;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cout</a:t>
            </a:r>
            <a:r>
              <a:rPr lang="en-US" sz="1600" dirty="0"/>
              <a:t>&lt;&lt;"Enters two numbers to add: ";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 &gt;&gt; num1 &gt;&gt; num2;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    </a:t>
            </a:r>
            <a:r>
              <a:rPr lang="en-US" sz="1600" dirty="0"/>
              <a:t>sum = add(num1, num2);   // Function call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cout</a:t>
            </a:r>
            <a:r>
              <a:rPr lang="en-US" sz="1600" dirty="0"/>
              <a:t> &lt;&lt; "Sum = " &lt;&lt; sum;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&gt;&gt;" ";</a:t>
            </a:r>
          </a:p>
          <a:p>
            <a:pPr marL="0" indent="0">
              <a:buNone/>
            </a:pPr>
            <a:r>
              <a:rPr lang="en-US" sz="1600" dirty="0"/>
              <a:t>    return 0;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--------------------------------------------------- continued -----------------------------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04779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add(</a:t>
            </a:r>
            <a:r>
              <a:rPr lang="en-US" sz="1600" dirty="0" err="1"/>
              <a:t>int</a:t>
            </a:r>
            <a:r>
              <a:rPr lang="en-US" sz="1600" dirty="0"/>
              <a:t> a, </a:t>
            </a:r>
            <a:r>
              <a:rPr lang="en-US" sz="1600" dirty="0" err="1"/>
              <a:t>int</a:t>
            </a:r>
            <a:r>
              <a:rPr lang="en-US" sz="1600" dirty="0"/>
              <a:t> b)		// Function definition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add;</a:t>
            </a:r>
          </a:p>
          <a:p>
            <a:pPr marL="0" indent="0">
              <a:buNone/>
            </a:pPr>
            <a:r>
              <a:rPr lang="en-US" sz="1600" dirty="0"/>
              <a:t>    add = a + b; </a:t>
            </a:r>
          </a:p>
          <a:p>
            <a:pPr marL="0" indent="0">
              <a:buNone/>
            </a:pPr>
            <a:r>
              <a:rPr lang="en-US" sz="1600" dirty="0"/>
              <a:t>    return add;				// Return statement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The variables </a:t>
            </a:r>
            <a:r>
              <a:rPr lang="en-US" sz="2400" i="1" dirty="0"/>
              <a:t>num1</a:t>
            </a:r>
            <a:r>
              <a:rPr lang="en-US" sz="2400" dirty="0"/>
              <a:t> and </a:t>
            </a:r>
            <a:r>
              <a:rPr lang="en-US" sz="2400" i="1" dirty="0"/>
              <a:t>num2</a:t>
            </a:r>
            <a:r>
              <a:rPr lang="en-US" sz="2400" dirty="0"/>
              <a:t> are called actual arguments and they initialized the variables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that known as formal arguments.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3656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400" b="1" dirty="0" smtClean="0"/>
              <a:t>B-</a:t>
            </a:r>
            <a:r>
              <a:rPr lang="en-US" sz="1400" dirty="0" smtClean="0"/>
              <a:t> Function </a:t>
            </a:r>
            <a:r>
              <a:rPr lang="en-US" sz="1400" dirty="0"/>
              <a:t>no arguments passed and n return value: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u="sng" dirty="0"/>
              <a:t>Example: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even();</a:t>
            </a:r>
          </a:p>
          <a:p>
            <a:pPr marL="0" indent="0">
              <a:buNone/>
            </a:pPr>
            <a:r>
              <a:rPr lang="en-US" sz="1400" dirty="0"/>
              <a:t>void odd();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main()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num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&lt;&lt;"Enters number to check: ";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    </a:t>
            </a:r>
            <a:r>
              <a:rPr lang="en-US" sz="1400" dirty="0" err="1"/>
              <a:t>cin</a:t>
            </a:r>
            <a:r>
              <a:rPr lang="en-US" sz="1400" dirty="0"/>
              <a:t> &gt;&gt; </a:t>
            </a:r>
            <a:r>
              <a:rPr lang="en-US" sz="1400" dirty="0" err="1"/>
              <a:t>num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if (num%2 == 0)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	even();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else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	odd();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27636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void even()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&lt;&lt;" the number is even";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/>
              <a:t>}  </a:t>
            </a:r>
          </a:p>
          <a:p>
            <a:pPr marL="0" indent="0">
              <a:buNone/>
            </a:pPr>
            <a:r>
              <a:rPr lang="en-US" sz="1400" dirty="0"/>
              <a:t>void odd()		// Function definition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cout</a:t>
            </a:r>
            <a:r>
              <a:rPr lang="en-US" sz="1400" dirty="0"/>
              <a:t>&lt;&lt; "The number is odd";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467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Features of C++ </a:t>
            </a:r>
            <a:r>
              <a:rPr lang="en-US" dirty="0">
                <a:latin typeface="Calisto MT" panose="02040603050505030304" pitchFamily="18" charset="0"/>
              </a:rPr>
              <a:t>L</a:t>
            </a:r>
            <a:r>
              <a:rPr lang="en-US" dirty="0" smtClean="0">
                <a:latin typeface="Calisto MT" panose="02040603050505030304" pitchFamily="18" charset="0"/>
              </a:rPr>
              <a:t>anguage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C++ is an object-oriented programming language and </a:t>
            </a:r>
            <a:r>
              <a:rPr lang="en-US" dirty="0" smtClean="0"/>
              <a:t>also a </a:t>
            </a:r>
            <a:r>
              <a:rPr lang="en-US" dirty="0"/>
              <a:t>low-level programming language. 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It is compatible with C language.</a:t>
            </a:r>
          </a:p>
          <a:p>
            <a:endParaRPr lang="en-US" sz="1100" dirty="0" smtClean="0"/>
          </a:p>
          <a:p>
            <a:r>
              <a:rPr lang="en-US" dirty="0" smtClean="0"/>
              <a:t>C++ programmer can have a complete control over memory management.</a:t>
            </a:r>
          </a:p>
          <a:p>
            <a:endParaRPr lang="en-US" sz="1100" dirty="0" smtClean="0"/>
          </a:p>
          <a:p>
            <a:r>
              <a:rPr lang="en-US" dirty="0" smtClean="0"/>
              <a:t>It supports different kinds of applications; GUI, 3D graphics, mathematical operations, and etc.</a:t>
            </a:r>
          </a:p>
          <a:p>
            <a:endParaRPr lang="en-US" sz="1100" dirty="0" smtClean="0"/>
          </a:p>
          <a:p>
            <a:r>
              <a:rPr lang="en-US" dirty="0" smtClean="0"/>
              <a:t>A </a:t>
            </a:r>
            <a:r>
              <a:rPr lang="en-US" dirty="0"/>
              <a:t>good opportunity for getting jobs for C++ programmers. </a:t>
            </a:r>
          </a:p>
        </p:txBody>
      </p:sp>
    </p:spTree>
    <p:extLst>
      <p:ext uri="{BB962C8B-B14F-4D97-AF65-F5344CB8AC3E}">
        <p14:creationId xmlns:p14="http://schemas.microsoft.com/office/powerpoint/2010/main" val="2495827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-</a:t>
            </a:r>
            <a:r>
              <a:rPr lang="en-US" dirty="0" smtClean="0"/>
              <a:t> No </a:t>
            </a:r>
            <a:r>
              <a:rPr lang="en-US" dirty="0"/>
              <a:t>arguments passed to function but return value;</a:t>
            </a:r>
          </a:p>
          <a:p>
            <a:pPr marL="0" indent="0">
              <a:buNone/>
            </a:pP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even();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odd();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read();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num</a:t>
            </a:r>
            <a:r>
              <a:rPr lang="en-US" dirty="0"/>
              <a:t> = read();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 (num%2 == 0)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	even();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	odd();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 continue --------------------------------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517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 smtClean="0"/>
              <a:t>nt</a:t>
            </a:r>
            <a:r>
              <a:rPr lang="en-US" sz="1400" dirty="0" smtClean="0"/>
              <a:t> </a:t>
            </a:r>
            <a:r>
              <a:rPr lang="en-US" sz="1400" dirty="0"/>
              <a:t>read()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	</a:t>
            </a:r>
            <a:r>
              <a:rPr lang="en-US" sz="1400" dirty="0" err="1"/>
              <a:t>int</a:t>
            </a:r>
            <a:r>
              <a:rPr lang="en-US" sz="1400" dirty="0"/>
              <a:t> n</a:t>
            </a:r>
            <a:r>
              <a:rPr lang="en-US" sz="1400" dirty="0" smtClean="0"/>
              <a:t>;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&lt;&lt;"Enters number to check: ";</a:t>
            </a:r>
          </a:p>
          <a:p>
            <a:pPr marL="0" indent="0">
              <a:buNone/>
            </a:pPr>
            <a:r>
              <a:rPr lang="en-US" sz="1400" dirty="0" err="1"/>
              <a:t>cin</a:t>
            </a:r>
            <a:r>
              <a:rPr lang="en-US" sz="1400" dirty="0"/>
              <a:t>&gt;&gt;n;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return n;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even()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&lt;&lt;" the number is even";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odd()		// Function definition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cout</a:t>
            </a:r>
            <a:r>
              <a:rPr lang="en-US" sz="1400" dirty="0"/>
              <a:t>&lt;&lt; "The number is odd";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20106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D-</a:t>
            </a:r>
            <a:r>
              <a:rPr lang="en-US" dirty="0" smtClean="0"/>
              <a:t>  </a:t>
            </a:r>
            <a:r>
              <a:rPr lang="en-US" dirty="0"/>
              <a:t>Passed arguments to function but no return values: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check(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void even(</a:t>
            </a:r>
            <a:r>
              <a:rPr lang="en-US" dirty="0" err="1"/>
              <a:t>int</a:t>
            </a:r>
            <a:r>
              <a:rPr lang="en-US" dirty="0"/>
              <a:t> a);</a:t>
            </a:r>
          </a:p>
          <a:p>
            <a:pPr marL="0" indent="0">
              <a:buNone/>
            </a:pPr>
            <a:r>
              <a:rPr lang="en-US" dirty="0"/>
              <a:t>void odd(</a:t>
            </a:r>
            <a:r>
              <a:rPr lang="en-US" dirty="0" err="1"/>
              <a:t>int</a:t>
            </a:r>
            <a:r>
              <a:rPr lang="en-US" dirty="0"/>
              <a:t> b);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&lt;&lt;"Enters number to check: ";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check(</a:t>
            </a:r>
            <a:r>
              <a:rPr lang="en-US" dirty="0" err="1"/>
              <a:t>num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------------------------------------------------ continue -----------------------------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24066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void check(</a:t>
            </a:r>
            <a:r>
              <a:rPr lang="en-US" dirty="0" err="1"/>
              <a:t>int</a:t>
            </a:r>
            <a:r>
              <a:rPr lang="en-US" dirty="0"/>
              <a:t> a)</a:t>
            </a:r>
          </a:p>
          <a:p>
            <a:pPr marL="0" indent="0">
              <a:buNone/>
            </a:pPr>
            <a:r>
              <a:rPr lang="en-US" dirty="0"/>
              <a:t>{	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 (a%2 == 0)</a:t>
            </a:r>
          </a:p>
          <a:p>
            <a:pPr marL="0" indent="0">
              <a:buNone/>
            </a:pPr>
            <a:r>
              <a:rPr lang="en-US" dirty="0"/>
              <a:t>    	even(a);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	odd(a);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even(a)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/>
              <a:t>&lt;&lt;" the number"&lt;&lt; a &lt;&lt;" is even";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cin</a:t>
            </a:r>
            <a:r>
              <a:rPr lang="en-US" dirty="0"/>
              <a:t>&gt;&gt;" ";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odd(b)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&lt;&lt; "The number"&lt;&lt; b &lt;&lt;" is odd";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cin</a:t>
            </a:r>
            <a:r>
              <a:rPr lang="en-US" dirty="0"/>
              <a:t>&gt;&gt;" 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18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C++ </a:t>
            </a:r>
            <a:r>
              <a:rPr lang="en-US" dirty="0">
                <a:latin typeface="Calisto MT" panose="02040603050505030304" pitchFamily="18" charset="0"/>
              </a:rPr>
              <a:t>Function </a:t>
            </a:r>
            <a:r>
              <a:rPr lang="en-US" dirty="0" smtClean="0">
                <a:latin typeface="Calisto MT" panose="02040603050505030304" pitchFamily="18" charset="0"/>
              </a:rPr>
              <a:t>Overloading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Overloaded functions are a number of functions (two or more) having the same name but different types and/or the number of arguments. </a:t>
            </a:r>
          </a:p>
          <a:p>
            <a:pPr marL="0" indent="0">
              <a:buNone/>
            </a:pPr>
            <a:endParaRPr lang="en-US" sz="100" i="1" dirty="0" smtClean="0"/>
          </a:p>
          <a:p>
            <a:pPr marL="0" indent="0">
              <a:buNone/>
            </a:pPr>
            <a:r>
              <a:rPr lang="en-US" sz="1600" i="1" dirty="0" smtClean="0"/>
              <a:t>Example</a:t>
            </a:r>
          </a:p>
          <a:p>
            <a:pPr marL="0" indent="0">
              <a:buNone/>
            </a:pPr>
            <a:r>
              <a:rPr lang="en-US" sz="1600" i="1" dirty="0" smtClean="0"/>
              <a:t>#</a:t>
            </a:r>
            <a:r>
              <a:rPr lang="en-US" sz="1600" i="1" dirty="0"/>
              <a:t>include &lt;</a:t>
            </a:r>
            <a:r>
              <a:rPr lang="en-US" sz="1600" i="1" dirty="0" err="1"/>
              <a:t>iostream</a:t>
            </a:r>
            <a:r>
              <a:rPr lang="en-US" sz="1600" i="1" dirty="0" smtClean="0"/>
              <a:t>&gt;</a:t>
            </a:r>
          </a:p>
          <a:p>
            <a:pPr marL="0" indent="0">
              <a:buNone/>
            </a:pPr>
            <a:r>
              <a:rPr lang="en-US" sz="1600" i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operatoin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 a, </a:t>
            </a:r>
            <a:r>
              <a:rPr lang="en-US" sz="1600" i="1" dirty="0" err="1"/>
              <a:t>int</a:t>
            </a:r>
            <a:r>
              <a:rPr lang="en-US" sz="1600" dirty="0"/>
              <a:t> b)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i="1" dirty="0"/>
              <a:t>return</a:t>
            </a:r>
            <a:r>
              <a:rPr lang="en-US" sz="1600" dirty="0"/>
              <a:t> (</a:t>
            </a:r>
            <a:r>
              <a:rPr lang="en-US" sz="1600" dirty="0" err="1" smtClean="0"/>
              <a:t>a+b</a:t>
            </a:r>
            <a:r>
              <a:rPr lang="en-US" sz="1600" dirty="0"/>
              <a:t>); }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float</a:t>
            </a:r>
            <a:r>
              <a:rPr lang="en-US" sz="1600" dirty="0" smtClean="0"/>
              <a:t> operation </a:t>
            </a:r>
            <a:r>
              <a:rPr lang="en-US" sz="1600" dirty="0"/>
              <a:t>(</a:t>
            </a:r>
            <a:r>
              <a:rPr lang="en-US" sz="1600" i="1" dirty="0"/>
              <a:t>float</a:t>
            </a:r>
            <a:r>
              <a:rPr lang="en-US" sz="1600" dirty="0"/>
              <a:t> a, </a:t>
            </a:r>
            <a:r>
              <a:rPr lang="en-US" sz="1600" i="1" dirty="0"/>
              <a:t>float</a:t>
            </a:r>
            <a:r>
              <a:rPr lang="en-US" sz="1600" dirty="0"/>
              <a:t> b) </a:t>
            </a:r>
          </a:p>
          <a:p>
            <a:pPr marL="0" indent="0">
              <a:buNone/>
            </a:pPr>
            <a:r>
              <a:rPr lang="en-US" sz="1600" dirty="0" smtClean="0"/>
              <a:t>	{ </a:t>
            </a:r>
            <a:r>
              <a:rPr lang="en-US" sz="1600" i="1" dirty="0"/>
              <a:t>return</a:t>
            </a:r>
            <a:r>
              <a:rPr lang="en-US" sz="1600" dirty="0"/>
              <a:t> (a/b); }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i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 ()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i="1" dirty="0" err="1"/>
              <a:t>int</a:t>
            </a:r>
            <a:r>
              <a:rPr lang="en-US" sz="1600" dirty="0"/>
              <a:t> </a:t>
            </a:r>
            <a:r>
              <a:rPr lang="en-US" sz="1600" dirty="0" smtClean="0"/>
              <a:t>x=3,y=6;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i="1" dirty="0"/>
              <a:t>float</a:t>
            </a:r>
            <a:r>
              <a:rPr lang="en-US" sz="1600" dirty="0"/>
              <a:t> </a:t>
            </a:r>
            <a:r>
              <a:rPr lang="en-US" sz="1600" dirty="0" smtClean="0"/>
              <a:t>n=8.0,m=2.0</a:t>
            </a:r>
            <a:r>
              <a:rPr lang="en-US" sz="1600" dirty="0"/>
              <a:t>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</a:t>
            </a:r>
            <a:r>
              <a:rPr lang="en-US" sz="1600" dirty="0" smtClean="0"/>
              <a:t>operation </a:t>
            </a:r>
            <a:r>
              <a:rPr lang="en-US" sz="1600" dirty="0"/>
              <a:t>(</a:t>
            </a:r>
            <a:r>
              <a:rPr lang="en-US" sz="1600" dirty="0" err="1"/>
              <a:t>x,y</a:t>
            </a:r>
            <a:r>
              <a:rPr lang="en-US" sz="1600" dirty="0"/>
              <a:t>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"\n";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</a:t>
            </a:r>
            <a:r>
              <a:rPr lang="en-US" sz="1600" dirty="0" smtClean="0"/>
              <a:t>operation </a:t>
            </a:r>
            <a:r>
              <a:rPr lang="en-US" sz="1600" dirty="0"/>
              <a:t>(</a:t>
            </a:r>
            <a:r>
              <a:rPr lang="en-US" sz="1600" dirty="0" err="1"/>
              <a:t>n,m</a:t>
            </a:r>
            <a:r>
              <a:rPr lang="en-US" sz="1600" dirty="0"/>
              <a:t>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"\n"; </a:t>
            </a:r>
            <a:r>
              <a:rPr lang="en-US" sz="1600" i="1" dirty="0"/>
              <a:t>return</a:t>
            </a:r>
            <a:r>
              <a:rPr lang="en-US" sz="1600" dirty="0"/>
              <a:t> 0;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04719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User-defined data </a:t>
            </a:r>
            <a:r>
              <a:rPr lang="en-US" dirty="0" smtClean="0">
                <a:latin typeface="Calisto MT" panose="02040603050505030304" pitchFamily="18" charset="0"/>
              </a:rPr>
              <a:t>types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three types of user-defined data types in C</a:t>
            </a:r>
            <a:r>
              <a:rPr lang="en-US" dirty="0" smtClean="0"/>
              <a:t>++: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1- </a:t>
            </a:r>
            <a:r>
              <a:rPr lang="en-US" dirty="0" err="1"/>
              <a:t>struct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smtClean="0"/>
              <a:t>union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enum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80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Structure(</a:t>
            </a:r>
            <a:r>
              <a:rPr lang="en-US" dirty="0" err="1" smtClean="0"/>
              <a:t>struct</a:t>
            </a:r>
            <a:r>
              <a:rPr lang="en-US" dirty="0" smtClean="0"/>
              <a:t>)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It is a collection of different data elements (members) gathered under a single name and it declares </a:t>
            </a:r>
            <a:r>
              <a:rPr lang="en-US" dirty="0" smtClean="0"/>
              <a:t>(creates) as </a:t>
            </a:r>
            <a:r>
              <a:rPr lang="en-US" dirty="0"/>
              <a:t>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stedent</a:t>
            </a:r>
            <a:r>
              <a:rPr lang="en-US" dirty="0" smtClean="0"/>
              <a:t> 		//</a:t>
            </a:r>
            <a:r>
              <a:rPr lang="en-US" dirty="0" err="1" smtClean="0"/>
              <a:t>std</a:t>
            </a:r>
            <a:r>
              <a:rPr lang="en-US" dirty="0" smtClean="0"/>
              <a:t> is the </a:t>
            </a:r>
            <a:r>
              <a:rPr lang="en-US" dirty="0" err="1" smtClean="0"/>
              <a:t>struct</a:t>
            </a:r>
            <a:r>
              <a:rPr lang="en-US" dirty="0" smtClean="0"/>
              <a:t> 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 smtClean="0"/>
              <a:t>	char </a:t>
            </a:r>
            <a:r>
              <a:rPr lang="en-US" dirty="0"/>
              <a:t>Name[20</a:t>
            </a:r>
            <a:r>
              <a:rPr lang="en-US" dirty="0" smtClean="0"/>
              <a:t>];  	// </a:t>
            </a:r>
            <a:r>
              <a:rPr lang="en-US" dirty="0" err="1" smtClean="0"/>
              <a:t>struct</a:t>
            </a:r>
            <a:r>
              <a:rPr lang="en-US" dirty="0" smtClean="0"/>
              <a:t> members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Age</a:t>
            </a:r>
            <a:r>
              <a:rPr lang="en-US" dirty="0" smtClean="0"/>
              <a:t>;			// or </a:t>
            </a:r>
            <a:r>
              <a:rPr lang="en-US" dirty="0" err="1" smtClean="0"/>
              <a:t>fileds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}; student </a:t>
            </a:r>
            <a:r>
              <a:rPr lang="en-US" dirty="0" err="1" smtClean="0"/>
              <a:t>std</a:t>
            </a:r>
            <a:r>
              <a:rPr lang="en-US" dirty="0" smtClean="0"/>
              <a:t>;			//</a:t>
            </a:r>
            <a:r>
              <a:rPr lang="en-US" dirty="0" err="1" smtClean="0"/>
              <a:t>std</a:t>
            </a:r>
            <a:r>
              <a:rPr lang="en-US" dirty="0" smtClean="0"/>
              <a:t> is the variable 					//name of student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870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Structure(</a:t>
            </a:r>
            <a:r>
              <a:rPr lang="en-US" dirty="0" err="1"/>
              <a:t>struct</a:t>
            </a:r>
            <a:r>
              <a:rPr lang="en-US" dirty="0"/>
              <a:t>)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Assigning values to </a:t>
            </a:r>
            <a:r>
              <a:rPr lang="en-US" dirty="0" err="1" smtClean="0"/>
              <a:t>struct</a:t>
            </a:r>
            <a:r>
              <a:rPr lang="en-US" dirty="0" smtClean="0"/>
              <a:t> members: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cin</a:t>
            </a:r>
            <a:r>
              <a:rPr lang="en-US" dirty="0" smtClean="0"/>
              <a:t>&gt;&gt;</a:t>
            </a:r>
            <a:r>
              <a:rPr lang="en-US" dirty="0" err="1" smtClean="0"/>
              <a:t>struct_name.member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Displaying </a:t>
            </a:r>
            <a:r>
              <a:rPr lang="en-US" dirty="0" err="1" smtClean="0"/>
              <a:t>struct</a:t>
            </a:r>
            <a:r>
              <a:rPr lang="en-US" dirty="0" smtClean="0"/>
              <a:t> member values: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</a:t>
            </a:r>
            <a:r>
              <a:rPr lang="en-US" dirty="0" err="1" smtClean="0"/>
              <a:t>struct_name.member</a:t>
            </a:r>
            <a:r>
              <a:rPr lang="en-US" dirty="0"/>
              <a:t>;</a:t>
            </a:r>
          </a:p>
          <a:p>
            <a:pPr marL="2286000" lvl="5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6252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String in C++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is defined in C and C++ as a character array ended by a null (“ “, ‘\0’).</a:t>
            </a:r>
          </a:p>
          <a:p>
            <a:endParaRPr lang="en-US" dirty="0"/>
          </a:p>
          <a:p>
            <a:r>
              <a:rPr lang="en-US" dirty="0"/>
              <a:t>The world HELLO can be represented in an array as follows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Declaration </a:t>
            </a:r>
            <a:r>
              <a:rPr lang="en-US" dirty="0"/>
              <a:t>: char </a:t>
            </a:r>
            <a:r>
              <a:rPr lang="en-US" dirty="0" err="1"/>
              <a:t>str</a:t>
            </a:r>
            <a:r>
              <a:rPr lang="en-US" dirty="0"/>
              <a:t>[10]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80602"/>
              </p:ext>
            </p:extLst>
          </p:nvPr>
        </p:nvGraphicFramePr>
        <p:xfrm>
          <a:off x="2514600" y="4343400"/>
          <a:ext cx="4267200" cy="5267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51933"/>
                <a:gridCol w="651933"/>
                <a:gridCol w="592667"/>
                <a:gridCol w="592667"/>
                <a:gridCol w="651933"/>
                <a:gridCol w="592667"/>
                <a:gridCol w="533400"/>
              </a:tblGrid>
              <a:tr h="526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\0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21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String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number of useful </a:t>
            </a:r>
            <a:r>
              <a:rPr lang="en-US" dirty="0"/>
              <a:t>functions can be used to manipulate the string</a:t>
            </a:r>
            <a:r>
              <a:rPr lang="en-US" dirty="0" smtClean="0"/>
              <a:t>:</a:t>
            </a:r>
          </a:p>
          <a:p>
            <a:r>
              <a:rPr lang="en-US" b="1" dirty="0" err="1"/>
              <a:t>strcpy</a:t>
            </a:r>
            <a:r>
              <a:rPr lang="en-US" dirty="0"/>
              <a:t>(</a:t>
            </a:r>
            <a:r>
              <a:rPr lang="en-US" dirty="0" err="1"/>
              <a:t>to_string</a:t>
            </a:r>
            <a:r>
              <a:rPr lang="en-US" dirty="0"/>
              <a:t>, </a:t>
            </a:r>
            <a:r>
              <a:rPr lang="en-US" dirty="0" err="1"/>
              <a:t>from_string</a:t>
            </a:r>
            <a:r>
              <a:rPr lang="en-US" dirty="0" smtClean="0"/>
              <a:t>): used to copy strings.</a:t>
            </a:r>
          </a:p>
          <a:p>
            <a:r>
              <a:rPr lang="en-US" b="1" dirty="0" err="1"/>
              <a:t>strcat</a:t>
            </a:r>
            <a:r>
              <a:rPr lang="en-US" dirty="0"/>
              <a:t>(string_1, </a:t>
            </a:r>
            <a:r>
              <a:rPr lang="en-US" dirty="0" smtClean="0"/>
              <a:t>string_2): used to concatenate two strings.</a:t>
            </a:r>
          </a:p>
          <a:p>
            <a:r>
              <a:rPr lang="en-US" b="1" dirty="0" err="1"/>
              <a:t>strlen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 smtClean="0"/>
              <a:t>): used to measure the length of a string.</a:t>
            </a:r>
          </a:p>
          <a:p>
            <a:r>
              <a:rPr lang="en-US" b="1" dirty="0" err="1"/>
              <a:t>strcmp</a:t>
            </a:r>
            <a:r>
              <a:rPr lang="en-US" dirty="0"/>
              <a:t>(string_1, string_2</a:t>
            </a:r>
            <a:r>
              <a:rPr lang="en-US" dirty="0" smtClean="0"/>
              <a:t>): used to compare two strings.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1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File</a:t>
            </a:r>
            <a:r>
              <a:rPr lang="en-US" dirty="0" smtClean="0"/>
              <a:t> structure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 smtClean="0"/>
              <a:t>Example:-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2000" dirty="0" smtClean="0"/>
              <a:t>/*  </a:t>
            </a:r>
            <a:r>
              <a:rPr lang="en-US" sz="2000" dirty="0"/>
              <a:t>Multiple lines </a:t>
            </a:r>
            <a:r>
              <a:rPr lang="en-US" sz="2000" dirty="0" smtClean="0"/>
              <a:t>comment */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//Single line comment	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000" dirty="0"/>
              <a:t>//This is where the execution of program </a:t>
            </a:r>
            <a:r>
              <a:rPr lang="en-US" sz="2000" dirty="0" smtClean="0"/>
              <a:t>begins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&lt;&lt;"Hello World!";	   // displays Hello World! on screen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   return 0;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949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u="sng" dirty="0" smtClean="0"/>
              <a:t>1- Basic </a:t>
            </a:r>
            <a:r>
              <a:rPr lang="en-US" u="sng" dirty="0"/>
              <a:t>Arithmetic Operators</a:t>
            </a:r>
            <a:r>
              <a:rPr lang="en-US" dirty="0"/>
              <a:t>: </a:t>
            </a:r>
          </a:p>
          <a:p>
            <a:r>
              <a:rPr lang="en-US" dirty="0"/>
              <a:t>The operators are: +, -, *, /, %</a:t>
            </a:r>
          </a:p>
          <a:p>
            <a:pPr lvl="0"/>
            <a:r>
              <a:rPr lang="en-US" dirty="0"/>
              <a:t>+ is for addition.</a:t>
            </a:r>
          </a:p>
          <a:p>
            <a:pPr lvl="0"/>
            <a:r>
              <a:rPr lang="en-US" dirty="0"/>
              <a:t>– is for subtraction.</a:t>
            </a:r>
          </a:p>
          <a:p>
            <a:pPr lvl="0"/>
            <a:r>
              <a:rPr lang="en-US" dirty="0"/>
              <a:t>* is for multiplication.</a:t>
            </a:r>
          </a:p>
          <a:p>
            <a:pPr lvl="0"/>
            <a:r>
              <a:rPr lang="en-US" dirty="0"/>
              <a:t>/ is for division.</a:t>
            </a:r>
          </a:p>
          <a:p>
            <a:pPr lvl="0"/>
            <a:r>
              <a:rPr lang="en-US" dirty="0"/>
              <a:t>% is for modulo.</a:t>
            </a:r>
            <a:br>
              <a:rPr lang="en-US" dirty="0"/>
            </a:br>
            <a:r>
              <a:rPr lang="en-US" dirty="0"/>
              <a:t>Note: Modulo operator returns remainder, for example 20 % 5 would return 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5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u="sng" dirty="0" smtClean="0"/>
              <a:t>2-  </a:t>
            </a:r>
            <a:r>
              <a:rPr lang="en-US" u="sng" dirty="0"/>
              <a:t>Assignment Operators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These </a:t>
            </a:r>
            <a:r>
              <a:rPr lang="en-US" dirty="0"/>
              <a:t>operators </a:t>
            </a:r>
            <a:r>
              <a:rPr lang="en-US" dirty="0" smtClean="0"/>
              <a:t>are</a:t>
            </a:r>
            <a:r>
              <a:rPr lang="en-US" dirty="0"/>
              <a:t>: =, +=, -=, *=, /=, %=</a:t>
            </a:r>
          </a:p>
          <a:p>
            <a:pPr lvl="0"/>
            <a:r>
              <a:rPr lang="en-US" dirty="0"/>
              <a:t>num2 = num1 would assign value of variable num1 to the variable.</a:t>
            </a:r>
          </a:p>
          <a:p>
            <a:pPr lvl="0"/>
            <a:r>
              <a:rPr lang="en-US" dirty="0"/>
              <a:t>num2+=num1 is equal to num2 = num2+num1</a:t>
            </a:r>
          </a:p>
          <a:p>
            <a:pPr lvl="0"/>
            <a:r>
              <a:rPr lang="en-US" dirty="0"/>
              <a:t>num2-=num1 is equal to num2 = num2-num1</a:t>
            </a:r>
          </a:p>
          <a:p>
            <a:pPr lvl="0"/>
            <a:r>
              <a:rPr lang="en-US" dirty="0"/>
              <a:t>num2*=num1 is equal to num2 = num2*num1</a:t>
            </a:r>
          </a:p>
          <a:p>
            <a:pPr lvl="0"/>
            <a:r>
              <a:rPr lang="en-US" dirty="0"/>
              <a:t>num2/=num1 is equal to num2 = num2/num1</a:t>
            </a:r>
          </a:p>
          <a:p>
            <a:pPr lvl="0"/>
            <a:r>
              <a:rPr lang="en-US" dirty="0"/>
              <a:t>num2%=num1 is equal to num2 = num2%num1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6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 smtClean="0"/>
              <a:t>3- Auto-increment </a:t>
            </a:r>
            <a:r>
              <a:rPr lang="en-US" u="sng" dirty="0"/>
              <a:t>and Auto-decrement </a:t>
            </a:r>
            <a:r>
              <a:rPr lang="en-US" u="sng" dirty="0" smtClean="0"/>
              <a:t>Operators</a:t>
            </a:r>
          </a:p>
          <a:p>
            <a:pPr marL="0" lvl="0" indent="0">
              <a:buNone/>
            </a:pPr>
            <a:endParaRPr lang="en-US" sz="1400" dirty="0"/>
          </a:p>
          <a:p>
            <a:r>
              <a:rPr lang="en-US" dirty="0"/>
              <a:t>++ and —</a:t>
            </a:r>
          </a:p>
          <a:p>
            <a:pPr lvl="0"/>
            <a:endParaRPr lang="en-US" sz="1200" dirty="0" smtClean="0"/>
          </a:p>
          <a:p>
            <a:pPr lvl="0"/>
            <a:r>
              <a:rPr lang="en-US" dirty="0" err="1" smtClean="0"/>
              <a:t>num</a:t>
            </a:r>
            <a:r>
              <a:rPr lang="en-US" dirty="0"/>
              <a:t>++ is equivalent to </a:t>
            </a:r>
            <a:r>
              <a:rPr lang="en-US" dirty="0" err="1"/>
              <a:t>num</a:t>
            </a:r>
            <a:r>
              <a:rPr lang="en-US" dirty="0"/>
              <a:t>=num+1;</a:t>
            </a:r>
          </a:p>
          <a:p>
            <a:pPr lvl="0"/>
            <a:endParaRPr lang="en-US" sz="1400" dirty="0" smtClean="0"/>
          </a:p>
          <a:p>
            <a:pPr lvl="0"/>
            <a:r>
              <a:rPr lang="en-US" dirty="0" err="1" smtClean="0"/>
              <a:t>num</a:t>
            </a:r>
            <a:r>
              <a:rPr lang="en-US" dirty="0"/>
              <a:t>–- is equivalent to </a:t>
            </a:r>
            <a:r>
              <a:rPr lang="en-US" dirty="0" err="1"/>
              <a:t>num</a:t>
            </a:r>
            <a:r>
              <a:rPr lang="en-US" dirty="0"/>
              <a:t>=num-1;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9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Types of Operators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 smtClean="0"/>
              <a:t>4- Logical </a:t>
            </a:r>
            <a:r>
              <a:rPr lang="en-US" u="sng" dirty="0"/>
              <a:t>Operators</a:t>
            </a:r>
            <a:endParaRPr lang="en-US" b="1" dirty="0"/>
          </a:p>
          <a:p>
            <a:endParaRPr lang="en-US" sz="1400" dirty="0" smtClean="0"/>
          </a:p>
          <a:p>
            <a:r>
              <a:rPr lang="en-US" dirty="0" smtClean="0"/>
              <a:t>Logical </a:t>
            </a:r>
            <a:r>
              <a:rPr lang="en-US" dirty="0"/>
              <a:t>Operators are used with binary variables. They are mainly used in conditional statements and loops for evaluating a condition.</a:t>
            </a:r>
          </a:p>
          <a:p>
            <a:endParaRPr lang="en-US" sz="1800" dirty="0" smtClean="0"/>
          </a:p>
          <a:p>
            <a:r>
              <a:rPr lang="en-US" dirty="0" smtClean="0"/>
              <a:t>Logical </a:t>
            </a:r>
            <a:r>
              <a:rPr lang="en-US" dirty="0"/>
              <a:t>operators in C++ are: &amp;&amp;, ||, 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3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1770</Words>
  <Application>Microsoft Office PowerPoint</Application>
  <PresentationFormat>On-screen Show (4:3)</PresentationFormat>
  <Paragraphs>650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Data Structure                in                                 C++ Language</vt:lpstr>
      <vt:lpstr>PowerPoint Presentation</vt:lpstr>
      <vt:lpstr>Steps of choosing of data structure</vt:lpstr>
      <vt:lpstr>Features of C++ Language</vt:lpstr>
      <vt:lpstr>File structure in C++</vt:lpstr>
      <vt:lpstr>Types of Operators in C++</vt:lpstr>
      <vt:lpstr>Types of Operators in C++</vt:lpstr>
      <vt:lpstr>Types of Operators in C++</vt:lpstr>
      <vt:lpstr>Types of Operators in C++</vt:lpstr>
      <vt:lpstr>Types of Operators in C++</vt:lpstr>
      <vt:lpstr>Types of Operators in C++</vt:lpstr>
      <vt:lpstr>Types of Operators in C++</vt:lpstr>
      <vt:lpstr>Types of Operators in C++</vt:lpstr>
      <vt:lpstr>Mathematical standard functions</vt:lpstr>
      <vt:lpstr>Types of variables based            on their scope</vt:lpstr>
      <vt:lpstr>Data types in C++ </vt:lpstr>
      <vt:lpstr>Built in data type</vt:lpstr>
      <vt:lpstr>Statements and Control structures</vt:lpstr>
      <vt:lpstr>Statements and Control structures</vt:lpstr>
      <vt:lpstr>Statements and Control structures</vt:lpstr>
      <vt:lpstr>Statements and Control structures</vt:lpstr>
      <vt:lpstr>Statements and Control structures</vt:lpstr>
      <vt:lpstr>Statements and Control structures</vt:lpstr>
      <vt:lpstr>Statements and Control structures</vt:lpstr>
      <vt:lpstr>Statements and Control structures</vt:lpstr>
      <vt:lpstr>Statements and Control structures</vt:lpstr>
      <vt:lpstr>Derived data types in C++</vt:lpstr>
      <vt:lpstr>Array in C++</vt:lpstr>
      <vt:lpstr>Array in C++</vt:lpstr>
      <vt:lpstr>Array in C++</vt:lpstr>
      <vt:lpstr>Array in C++</vt:lpstr>
      <vt:lpstr>Two Dimensional Array in C++</vt:lpstr>
      <vt:lpstr>Two Dimensional Array in C++</vt:lpstr>
      <vt:lpstr>Two Dimensional Array in C++</vt:lpstr>
      <vt:lpstr>Functions in C++</vt:lpstr>
      <vt:lpstr>Functions in C++</vt:lpstr>
      <vt:lpstr>Functions in C++</vt:lpstr>
      <vt:lpstr>Functions in C++</vt:lpstr>
      <vt:lpstr>PowerPoint Presentation</vt:lpstr>
      <vt:lpstr>Functions in C++</vt:lpstr>
      <vt:lpstr>Functions in C++</vt:lpstr>
      <vt:lpstr>Functions in C++</vt:lpstr>
      <vt:lpstr>Functions in C++</vt:lpstr>
      <vt:lpstr>C++ Function Overloading</vt:lpstr>
      <vt:lpstr>User-defined data types</vt:lpstr>
      <vt:lpstr>Structure(struct) data structure</vt:lpstr>
      <vt:lpstr>Structure(struct) data structure</vt:lpstr>
      <vt:lpstr>String in C++</vt:lpstr>
      <vt:lpstr>String in C++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 IN C++ PROGRAMMING LANGUAGE</dc:title>
  <dc:creator>Windows User</dc:creator>
  <cp:lastModifiedBy>Windows User</cp:lastModifiedBy>
  <cp:revision>64</cp:revision>
  <dcterms:created xsi:type="dcterms:W3CDTF">2019-08-14T10:33:30Z</dcterms:created>
  <dcterms:modified xsi:type="dcterms:W3CDTF">2019-08-18T16:26:11Z</dcterms:modified>
</cp:coreProperties>
</file>